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41" r:id="rId79"/>
    <p:sldId id="342" r:id="rId80"/>
    <p:sldId id="343" r:id="rId81"/>
    <p:sldId id="344" r:id="rId82"/>
    <p:sldId id="345" r:id="rId83"/>
    <p:sldId id="346" r:id="rId84"/>
    <p:sldId id="347" r:id="rId85"/>
    <p:sldId id="348" r:id="rId86"/>
    <p:sldId id="349" r:id="rId87"/>
    <p:sldId id="350" r:id="rId88"/>
    <p:sldId id="351" r:id="rId89"/>
    <p:sldId id="352" r:id="rId90"/>
    <p:sldId id="353" r:id="rId91"/>
    <p:sldId id="354" r:id="rId92"/>
    <p:sldId id="356" r:id="rId93"/>
    <p:sldId id="357" r:id="rId94"/>
    <p:sldId id="358" r:id="rId95"/>
    <p:sldId id="360" r:id="rId96"/>
    <p:sldId id="361" r:id="rId97"/>
    <p:sldId id="362" r:id="rId98"/>
    <p:sldId id="363" r:id="rId99"/>
    <p:sldId id="364" r:id="rId100"/>
    <p:sldId id="365" r:id="rId101"/>
    <p:sldId id="366" r:id="rId102"/>
    <p:sldId id="367" r:id="rId103"/>
    <p:sldId id="369" r:id="rId104"/>
    <p:sldId id="375" r:id="rId105"/>
    <p:sldId id="376" r:id="rId106"/>
    <p:sldId id="377" r:id="rId107"/>
    <p:sldId id="378" r:id="rId108"/>
    <p:sldId id="379" r:id="rId109"/>
    <p:sldId id="380" r:id="rId110"/>
    <p:sldId id="381" r:id="rId111"/>
    <p:sldId id="382" r:id="rId112"/>
    <p:sldId id="383" r:id="rId113"/>
    <p:sldId id="384" r:id="rId114"/>
    <p:sldId id="385" r:id="rId115"/>
    <p:sldId id="386" r:id="rId116"/>
    <p:sldId id="387" r:id="rId117"/>
    <p:sldId id="388" r:id="rId118"/>
    <p:sldId id="389" r:id="rId119"/>
    <p:sldId id="390" r:id="rId120"/>
    <p:sldId id="391" r:id="rId121"/>
    <p:sldId id="392" r:id="rId122"/>
    <p:sldId id="393" r:id="rId123"/>
    <p:sldId id="394" r:id="rId124"/>
    <p:sldId id="395" r:id="rId125"/>
    <p:sldId id="396" r:id="rId126"/>
    <p:sldId id="411" r:id="rId127"/>
    <p:sldId id="412" r:id="rId128"/>
    <p:sldId id="413" r:id="rId129"/>
    <p:sldId id="414" r:id="rId130"/>
    <p:sldId id="415" r:id="rId131"/>
    <p:sldId id="416" r:id="rId132"/>
    <p:sldId id="417" r:id="rId133"/>
    <p:sldId id="419" r:id="rId134"/>
    <p:sldId id="420" r:id="rId135"/>
    <p:sldId id="421" r:id="rId136"/>
    <p:sldId id="422" r:id="rId137"/>
    <p:sldId id="424" r:id="rId1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1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4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6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2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9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4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9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6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CC0C-133C-4BB3-A761-87BA49A6905C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688FF-AF75-4E48-BBBA-3BDC7B47E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17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INFLAMMATION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R. </a:t>
            </a:r>
            <a:r>
              <a:rPr lang="en-US" dirty="0" err="1" smtClean="0"/>
              <a:t>Bindhusaran</a:t>
            </a:r>
            <a:r>
              <a:rPr lang="en-US" dirty="0" smtClean="0"/>
              <a:t>, Associate professor</a:t>
            </a:r>
          </a:p>
          <a:p>
            <a:r>
              <a:rPr lang="en-US" smtClean="0"/>
              <a:t>DEPT OF PATHOLOGY, SKHMC, Kulasekharam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Haemodynamic</a:t>
            </a:r>
            <a:r>
              <a:rPr lang="en-US" b="1" dirty="0"/>
              <a:t>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56360"/>
            <a:ext cx="8808720" cy="5501639"/>
          </a:xfrm>
        </p:spPr>
        <p:txBody>
          <a:bodyPr>
            <a:normAutofit/>
          </a:bodyPr>
          <a:lstStyle/>
          <a:p>
            <a:r>
              <a:rPr lang="en-US" dirty="0"/>
              <a:t>immediate </a:t>
            </a:r>
            <a:r>
              <a:rPr lang="en-US" dirty="0" smtClean="0"/>
              <a:t>vascular response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of </a:t>
            </a:r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1. Transient </a:t>
            </a:r>
            <a:r>
              <a:rPr lang="en-US" b="1" dirty="0">
                <a:solidFill>
                  <a:srgbClr val="FFFF00"/>
                </a:solidFill>
              </a:rPr>
              <a:t>vasoconstriction </a:t>
            </a:r>
            <a:r>
              <a:rPr lang="en-US" dirty="0">
                <a:solidFill>
                  <a:srgbClr val="FFFF00"/>
                </a:solidFill>
              </a:rPr>
              <a:t>of arterioles.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With</a:t>
            </a:r>
            <a:r>
              <a:rPr lang="en-US" dirty="0"/>
              <a:t> </a:t>
            </a:r>
            <a:r>
              <a:rPr lang="en-US" dirty="0" smtClean="0"/>
              <a:t>mild </a:t>
            </a:r>
            <a:r>
              <a:rPr lang="en-US" dirty="0"/>
              <a:t>form of injury, the blood flow may be </a:t>
            </a:r>
            <a:r>
              <a:rPr lang="en-US" dirty="0" smtClean="0"/>
              <a:t>re-established in</a:t>
            </a:r>
            <a:r>
              <a:rPr lang="en-US" dirty="0"/>
              <a:t> </a:t>
            </a:r>
            <a:r>
              <a:rPr lang="en-US" dirty="0" smtClean="0"/>
              <a:t>3-5 </a:t>
            </a:r>
            <a:r>
              <a:rPr lang="en-US" dirty="0"/>
              <a:t>seconds while with more severe injury the </a:t>
            </a:r>
            <a:r>
              <a:rPr lang="en-US" dirty="0" smtClean="0"/>
              <a:t>vasoconstriction may </a:t>
            </a:r>
            <a:r>
              <a:rPr lang="en-US" dirty="0"/>
              <a:t>last for about 5 </a:t>
            </a:r>
            <a:r>
              <a:rPr lang="en-US" dirty="0" smtClean="0"/>
              <a:t>minutes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2. </a:t>
            </a:r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</a:rPr>
              <a:t>ersistent </a:t>
            </a:r>
            <a:r>
              <a:rPr lang="en-US" b="1" dirty="0">
                <a:solidFill>
                  <a:srgbClr val="FFFF00"/>
                </a:solidFill>
              </a:rPr>
              <a:t>progressive </a:t>
            </a:r>
            <a:r>
              <a:rPr lang="en-US" b="1" dirty="0" smtClean="0">
                <a:solidFill>
                  <a:srgbClr val="FFFF00"/>
                </a:solidFill>
              </a:rPr>
              <a:t>vasodilatation </a:t>
            </a:r>
            <a:r>
              <a:rPr lang="en-US" dirty="0" smtClean="0"/>
              <a:t>which </a:t>
            </a:r>
            <a:r>
              <a:rPr lang="en-US" dirty="0"/>
              <a:t>involves </a:t>
            </a:r>
            <a:r>
              <a:rPr lang="en-US" dirty="0" smtClean="0"/>
              <a:t>mainly </a:t>
            </a:r>
            <a:r>
              <a:rPr lang="en-US" dirty="0"/>
              <a:t>the </a:t>
            </a:r>
            <a:r>
              <a:rPr lang="en-US" dirty="0" smtClean="0"/>
              <a:t>arterioles </a:t>
            </a:r>
            <a:r>
              <a:rPr lang="en-US" dirty="0"/>
              <a:t>within half an hour </a:t>
            </a:r>
            <a:r>
              <a:rPr lang="en-US" dirty="0" smtClean="0"/>
              <a:t>of injury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Vasodilatation </a:t>
            </a:r>
            <a:r>
              <a:rPr lang="en-US" dirty="0"/>
              <a:t>results in increased blood volume </a:t>
            </a:r>
            <a:r>
              <a:rPr lang="en-US" dirty="0" smtClean="0"/>
              <a:t>in microvascular </a:t>
            </a:r>
            <a:r>
              <a:rPr lang="en-US" dirty="0"/>
              <a:t>bed of the area, which is responsible for </a:t>
            </a:r>
            <a:r>
              <a:rPr lang="en-US" dirty="0" smtClean="0"/>
              <a:t>redness and </a:t>
            </a:r>
            <a:r>
              <a:rPr lang="en-US" dirty="0"/>
              <a:t>warmth at the site of acute inflammation.</a:t>
            </a:r>
          </a:p>
        </p:txBody>
      </p:sp>
    </p:spTree>
    <p:extLst>
      <p:ext uri="{BB962C8B-B14F-4D97-AF65-F5344CB8AC3E}">
        <p14:creationId xmlns:p14="http://schemas.microsoft.com/office/powerpoint/2010/main" val="115381079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A. Giant cells in inflammation: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60" y="1312278"/>
            <a:ext cx="8739940" cy="5345196"/>
          </a:xfrm>
        </p:spPr>
        <p:txBody>
          <a:bodyPr/>
          <a:lstStyle/>
          <a:p>
            <a:r>
              <a:rPr lang="en-US" i="1" dirty="0" err="1">
                <a:solidFill>
                  <a:srgbClr val="FFFF00"/>
                </a:solidFill>
              </a:rPr>
              <a:t>i</a:t>
            </a:r>
            <a:r>
              <a:rPr lang="en-US" i="1" dirty="0">
                <a:solidFill>
                  <a:srgbClr val="FFFF00"/>
                </a:solidFill>
              </a:rPr>
              <a:t>) Foreign body giant cells</a:t>
            </a:r>
            <a:r>
              <a:rPr lang="en-US" i="1" dirty="0"/>
              <a:t>. </a:t>
            </a:r>
            <a:endParaRPr lang="en-US" i="1" dirty="0" smtClean="0"/>
          </a:p>
          <a:p>
            <a:r>
              <a:rPr lang="en-US" dirty="0" smtClean="0"/>
              <a:t>These </a:t>
            </a:r>
            <a:r>
              <a:rPr lang="en-US" dirty="0"/>
              <a:t>contain numerous </a:t>
            </a:r>
            <a:r>
              <a:rPr lang="en-US" dirty="0" smtClean="0"/>
              <a:t>nuclei (up </a:t>
            </a:r>
            <a:r>
              <a:rPr lang="en-US" dirty="0"/>
              <a:t>to 100) which are uniform in size and shape and </a:t>
            </a:r>
            <a:r>
              <a:rPr lang="en-US" dirty="0" smtClean="0"/>
              <a:t>resemble the </a:t>
            </a:r>
            <a:r>
              <a:rPr lang="en-US" dirty="0"/>
              <a:t>nuclei of macrophages. </a:t>
            </a:r>
          </a:p>
          <a:p>
            <a:r>
              <a:rPr lang="en-US" dirty="0" smtClean="0"/>
              <a:t>These </a:t>
            </a:r>
            <a:r>
              <a:rPr lang="en-US" dirty="0"/>
              <a:t>nuclei are </a:t>
            </a:r>
            <a:r>
              <a:rPr lang="en-US" dirty="0" smtClean="0"/>
              <a:t>scattered throughout </a:t>
            </a:r>
            <a:r>
              <a:rPr lang="en-US" dirty="0"/>
              <a:t>the cytoplasm. These are seen in chronic </a:t>
            </a:r>
            <a:r>
              <a:rPr lang="en-US" dirty="0" smtClean="0"/>
              <a:t>infective granulomas</a:t>
            </a:r>
            <a:r>
              <a:rPr lang="en-US" dirty="0"/>
              <a:t>, leprosy and tuberculosis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4623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ii) </a:t>
            </a:r>
            <a:r>
              <a:rPr lang="en-US" i="1" dirty="0" err="1"/>
              <a:t>Langhans</a:t>
            </a:r>
            <a:r>
              <a:rPr lang="en-US" i="1" dirty="0"/>
              <a:t>’ giant cells.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274718" cy="4912059"/>
          </a:xfrm>
        </p:spPr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seen in tuberculosis </a:t>
            </a:r>
            <a:r>
              <a:rPr lang="en-US" dirty="0" smtClean="0"/>
              <a:t>and sarcoidosis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nuclei are like the nuclei of </a:t>
            </a:r>
            <a:r>
              <a:rPr lang="en-US" dirty="0" smtClean="0"/>
              <a:t>macrophages and</a:t>
            </a:r>
            <a:r>
              <a:rPr lang="en-US" dirty="0"/>
              <a:t> </a:t>
            </a:r>
            <a:r>
              <a:rPr lang="en-US" dirty="0" smtClean="0"/>
              <a:t>epithelioid </a:t>
            </a:r>
            <a:r>
              <a:rPr lang="en-US" dirty="0"/>
              <a:t>cells.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nuclei are </a:t>
            </a:r>
            <a:r>
              <a:rPr lang="en-US" dirty="0" smtClean="0"/>
              <a:t>arranged either </a:t>
            </a:r>
            <a:r>
              <a:rPr lang="en-US" dirty="0"/>
              <a:t>around </a:t>
            </a:r>
            <a:r>
              <a:rPr lang="en-US" dirty="0" smtClean="0"/>
              <a:t>the periphery </a:t>
            </a:r>
            <a:r>
              <a:rPr lang="en-US" dirty="0"/>
              <a:t>in the form of horseshoe or ring, or are clustered </a:t>
            </a:r>
            <a:r>
              <a:rPr lang="en-US" dirty="0" smtClean="0"/>
              <a:t>at the </a:t>
            </a:r>
            <a:r>
              <a:rPr lang="en-US" dirty="0"/>
              <a:t>two poles of the giant cell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7239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87013" cy="4831849"/>
          </a:xfrm>
        </p:spPr>
        <p:txBody>
          <a:bodyPr/>
          <a:lstStyle/>
          <a:p>
            <a:r>
              <a:rPr lang="en-US" i="1" dirty="0">
                <a:solidFill>
                  <a:srgbClr val="FFFF00"/>
                </a:solidFill>
              </a:rPr>
              <a:t>iii) </a:t>
            </a:r>
            <a:r>
              <a:rPr lang="en-US" i="1" dirty="0" err="1">
                <a:solidFill>
                  <a:srgbClr val="FFFF00"/>
                </a:solidFill>
              </a:rPr>
              <a:t>Touton</a:t>
            </a:r>
            <a:r>
              <a:rPr lang="en-US" i="1" dirty="0">
                <a:solidFill>
                  <a:srgbClr val="FFFF00"/>
                </a:solidFill>
              </a:rPr>
              <a:t> giant cells. </a:t>
            </a:r>
            <a:endParaRPr lang="en-US" i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multinucleated cells </a:t>
            </a:r>
            <a:r>
              <a:rPr lang="en-US" dirty="0" smtClean="0"/>
              <a:t>have vacuolated </a:t>
            </a:r>
            <a:r>
              <a:rPr lang="en-US" dirty="0"/>
              <a:t>cytoplasm due to lipid content e.g. in xanthoma.</a:t>
            </a:r>
          </a:p>
          <a:p>
            <a:r>
              <a:rPr lang="en-US" i="1" dirty="0">
                <a:solidFill>
                  <a:srgbClr val="FFFF00"/>
                </a:solidFill>
              </a:rPr>
              <a:t>iv) </a:t>
            </a:r>
            <a:r>
              <a:rPr lang="en-US" i="1" dirty="0" err="1">
                <a:solidFill>
                  <a:srgbClr val="FFFF00"/>
                </a:solidFill>
              </a:rPr>
              <a:t>Aschoff</a:t>
            </a:r>
            <a:r>
              <a:rPr lang="en-US" i="1" dirty="0">
                <a:solidFill>
                  <a:srgbClr val="FFFF00"/>
                </a:solidFill>
              </a:rPr>
              <a:t> giant cells. </a:t>
            </a:r>
            <a:endParaRPr lang="en-US" i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multinucleate giant cells </a:t>
            </a:r>
            <a:r>
              <a:rPr lang="en-US" dirty="0" smtClean="0"/>
              <a:t>are derived </a:t>
            </a:r>
            <a:r>
              <a:rPr lang="en-US" dirty="0"/>
              <a:t>from cardiac </a:t>
            </a:r>
            <a:r>
              <a:rPr lang="en-US" dirty="0" err="1"/>
              <a:t>histiocytes</a:t>
            </a:r>
            <a:r>
              <a:rPr lang="en-US" dirty="0"/>
              <a:t> and are seen in </a:t>
            </a:r>
            <a:r>
              <a:rPr lang="en-US" dirty="0" smtClean="0"/>
              <a:t>rheumatic nodule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6446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Giant cells in </a:t>
            </a:r>
            <a:r>
              <a:rPr lang="en-US" b="1" dirty="0" err="1"/>
              <a:t>tumours</a:t>
            </a:r>
            <a:r>
              <a:rPr lang="en-US" b="1" dirty="0"/>
              <a:t>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FF00"/>
                </a:solidFill>
              </a:rPr>
              <a:t>i</a:t>
            </a:r>
            <a:r>
              <a:rPr lang="en-US" i="1" dirty="0">
                <a:solidFill>
                  <a:srgbClr val="FFFF00"/>
                </a:solidFill>
              </a:rPr>
              <a:t>) Anaplastic cancer giant cells. </a:t>
            </a:r>
            <a:endParaRPr lang="en-US" i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are larger, </a:t>
            </a:r>
            <a:r>
              <a:rPr lang="en-US" dirty="0" smtClean="0"/>
              <a:t>have numerous </a:t>
            </a:r>
            <a:r>
              <a:rPr lang="en-US" dirty="0"/>
              <a:t>nuclei which are hyperchromatic and vary in size</a:t>
            </a:r>
          </a:p>
        </p:txBody>
      </p:sp>
    </p:spTree>
    <p:extLst>
      <p:ext uri="{BB962C8B-B14F-4D97-AF65-F5344CB8AC3E}">
        <p14:creationId xmlns:p14="http://schemas.microsoft.com/office/powerpoint/2010/main" val="311580122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MORPHOLOGY OF ACUTE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690689"/>
            <a:ext cx="8884319" cy="50156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1. TYPES OF EXUDATE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appearance of escaped </a:t>
            </a:r>
            <a:r>
              <a:rPr lang="en-US" dirty="0" smtClean="0"/>
              <a:t>plasma determines </a:t>
            </a:r>
            <a:r>
              <a:rPr lang="en-US" dirty="0"/>
              <a:t>the </a:t>
            </a:r>
            <a:r>
              <a:rPr lang="en-US" dirty="0" smtClean="0"/>
              <a:t>morphologic type </a:t>
            </a:r>
            <a:r>
              <a:rPr lang="en-US" dirty="0"/>
              <a:t>of inflammation as under: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i</a:t>
            </a:r>
            <a:r>
              <a:rPr lang="en-US" b="1" dirty="0">
                <a:solidFill>
                  <a:srgbClr val="FFFF00"/>
                </a:solidFill>
              </a:rPr>
              <a:t>) Serous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/>
              <a:t>when the fluid exudate resembles serum or </a:t>
            </a:r>
            <a:r>
              <a:rPr lang="en-US" dirty="0" smtClean="0"/>
              <a:t>is watery </a:t>
            </a:r>
            <a:r>
              <a:rPr lang="en-US" dirty="0"/>
              <a:t>e.g. pleural effusion in tuberculosis, blister formation </a:t>
            </a:r>
            <a:r>
              <a:rPr lang="en-US" dirty="0" smtClean="0"/>
              <a:t>in burns</a:t>
            </a:r>
            <a:r>
              <a:rPr lang="en-US" dirty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ii) Fibrinous</a:t>
            </a:r>
            <a:r>
              <a:rPr lang="en-US" dirty="0"/>
              <a:t>, when the fibrin content of the fluid exudate </a:t>
            </a:r>
            <a:r>
              <a:rPr lang="en-US" dirty="0" smtClean="0"/>
              <a:t>is high </a:t>
            </a:r>
            <a:r>
              <a:rPr lang="en-US" dirty="0"/>
              <a:t>e.g. in pneumococcal and rheumatic pericarditis.</a:t>
            </a:r>
          </a:p>
          <a:p>
            <a:r>
              <a:rPr lang="en-US" b="1" dirty="0">
                <a:solidFill>
                  <a:srgbClr val="FFFF00"/>
                </a:solidFill>
              </a:rPr>
              <a:t>iii) Purulent or </a:t>
            </a:r>
            <a:r>
              <a:rPr lang="en-US" b="1" dirty="0" err="1">
                <a:solidFill>
                  <a:srgbClr val="FFFF00"/>
                </a:solidFill>
              </a:rPr>
              <a:t>suppurative</a:t>
            </a:r>
            <a:r>
              <a:rPr lang="en-US" b="1" dirty="0">
                <a:solidFill>
                  <a:srgbClr val="FFFF00"/>
                </a:solidFill>
              </a:rPr>
              <a:t> exudate </a:t>
            </a:r>
            <a:r>
              <a:rPr lang="en-US" dirty="0"/>
              <a:t>is formation of </a:t>
            </a:r>
            <a:r>
              <a:rPr lang="en-US" dirty="0" smtClean="0"/>
              <a:t>creamy pus </a:t>
            </a:r>
            <a:r>
              <a:rPr lang="en-US" dirty="0"/>
              <a:t>as seen in infection with pyogenic bacteria e.g. abscess</a:t>
            </a:r>
            <a:r>
              <a:rPr lang="en-US" dirty="0" smtClean="0"/>
              <a:t>,</a:t>
            </a:r>
            <a:r>
              <a:rPr lang="en-US" dirty="0"/>
              <a:t> acute appendicitis.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3450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iv</a:t>
            </a:r>
            <a:r>
              <a:rPr lang="en-US" b="1" dirty="0">
                <a:solidFill>
                  <a:srgbClr val="FFFF00"/>
                </a:solidFill>
              </a:rPr>
              <a:t>) </a:t>
            </a:r>
            <a:r>
              <a:rPr lang="en-US" b="1" dirty="0" err="1">
                <a:solidFill>
                  <a:srgbClr val="FFFF00"/>
                </a:solidFill>
              </a:rPr>
              <a:t>Haemorrhagic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/>
              <a:t>when there is vascular damage e.g. </a:t>
            </a:r>
            <a:r>
              <a:rPr lang="en-US" dirty="0" smtClean="0"/>
              <a:t>acute </a:t>
            </a:r>
            <a:r>
              <a:rPr lang="en-US" dirty="0" err="1" smtClean="0"/>
              <a:t>haemorrhagic</a:t>
            </a:r>
            <a:r>
              <a:rPr lang="en-US" dirty="0" smtClean="0"/>
              <a:t> </a:t>
            </a:r>
            <a:r>
              <a:rPr lang="en-US" dirty="0"/>
              <a:t>pneumonia in influenza.</a:t>
            </a:r>
          </a:p>
          <a:p>
            <a:r>
              <a:rPr lang="en-US" b="1" dirty="0">
                <a:solidFill>
                  <a:srgbClr val="FFFF00"/>
                </a:solidFill>
              </a:rPr>
              <a:t>v) Catarrhal</a:t>
            </a:r>
            <a:r>
              <a:rPr lang="en-US" dirty="0"/>
              <a:t>, when the surface inflammation of </a:t>
            </a:r>
            <a:r>
              <a:rPr lang="en-US" dirty="0" smtClean="0"/>
              <a:t>epithelium produces </a:t>
            </a:r>
            <a:r>
              <a:rPr lang="en-US" dirty="0"/>
              <a:t>increased secretion of mucus e.g. common cold.</a:t>
            </a:r>
          </a:p>
        </p:txBody>
      </p:sp>
    </p:spTree>
    <p:extLst>
      <p:ext uri="{BB962C8B-B14F-4D97-AF65-F5344CB8AC3E}">
        <p14:creationId xmlns:p14="http://schemas.microsoft.com/office/powerpoint/2010/main" val="27383607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PSEUDOMEMBRANOUS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inflammatory response </a:t>
            </a:r>
            <a:r>
              <a:rPr lang="en-US" dirty="0"/>
              <a:t>of mucous surface (oral, </a:t>
            </a:r>
            <a:r>
              <a:rPr lang="en-US" dirty="0" smtClean="0"/>
              <a:t>respiratory, bowel</a:t>
            </a:r>
            <a:r>
              <a:rPr lang="en-US" dirty="0"/>
              <a:t>) </a:t>
            </a:r>
            <a:r>
              <a:rPr lang="en-US" dirty="0" smtClean="0"/>
              <a:t>to toxins </a:t>
            </a:r>
            <a:r>
              <a:rPr lang="en-US" dirty="0"/>
              <a:t>of diphtheria or irritant gases.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 of denudation </a:t>
            </a:r>
            <a:r>
              <a:rPr lang="en-US" dirty="0" smtClean="0"/>
              <a:t>of epithelium</a:t>
            </a:r>
            <a:r>
              <a:rPr lang="en-US" dirty="0"/>
              <a:t>, plasma exudes on the surface where it </a:t>
            </a:r>
            <a:r>
              <a:rPr lang="en-US" dirty="0" smtClean="0"/>
              <a:t>coagulates, and </a:t>
            </a:r>
            <a:r>
              <a:rPr lang="en-US" dirty="0"/>
              <a:t>together with </a:t>
            </a:r>
            <a:r>
              <a:rPr lang="en-US" dirty="0" err="1"/>
              <a:t>necrosed</a:t>
            </a:r>
            <a:r>
              <a:rPr lang="en-US" dirty="0"/>
              <a:t> epithelium, forms false </a:t>
            </a:r>
            <a:r>
              <a:rPr lang="en-US" dirty="0" smtClean="0"/>
              <a:t>membrane that </a:t>
            </a:r>
            <a:r>
              <a:rPr lang="en-US" dirty="0"/>
              <a:t>gives this type of inflammation its name.</a:t>
            </a:r>
          </a:p>
        </p:txBody>
      </p:sp>
    </p:spTree>
    <p:extLst>
      <p:ext uri="{BB962C8B-B14F-4D97-AF65-F5344CB8AC3E}">
        <p14:creationId xmlns:p14="http://schemas.microsoft.com/office/powerpoint/2010/main" val="416525246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ULCER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38887" cy="4912059"/>
          </a:xfrm>
        </p:spPr>
        <p:txBody>
          <a:bodyPr>
            <a:normAutofit/>
          </a:bodyPr>
          <a:lstStyle/>
          <a:p>
            <a:r>
              <a:rPr lang="en-US" dirty="0" smtClean="0"/>
              <a:t>Ulcers </a:t>
            </a:r>
            <a:r>
              <a:rPr lang="en-US" dirty="0"/>
              <a:t>are local defects on the surface of </a:t>
            </a:r>
            <a:r>
              <a:rPr lang="en-US" dirty="0" smtClean="0"/>
              <a:t>an organ </a:t>
            </a:r>
            <a:r>
              <a:rPr lang="en-US" dirty="0"/>
              <a:t>produced by inflammation.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common sites </a:t>
            </a:r>
            <a:r>
              <a:rPr lang="en-US" dirty="0" smtClean="0"/>
              <a:t>for ulcerations </a:t>
            </a:r>
            <a:r>
              <a:rPr lang="en-US" dirty="0"/>
              <a:t>are the stomach, duodenum, intestinal ulcers </a:t>
            </a:r>
            <a:r>
              <a:rPr lang="en-US" dirty="0" smtClean="0"/>
              <a:t>in typhoid </a:t>
            </a:r>
            <a:r>
              <a:rPr lang="en-US" dirty="0"/>
              <a:t>fever, intestinal tuberculosis, bacillary and </a:t>
            </a:r>
            <a:r>
              <a:rPr lang="en-US" dirty="0" smtClean="0"/>
              <a:t>amoebic dysentery</a:t>
            </a:r>
            <a:r>
              <a:rPr lang="en-US" dirty="0"/>
              <a:t>, ulcers of legs due to varicose veins etc.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acute stage</a:t>
            </a:r>
            <a:r>
              <a:rPr lang="en-US" dirty="0"/>
              <a:t>, there is infiltration by </a:t>
            </a:r>
            <a:r>
              <a:rPr lang="en-US" dirty="0" smtClean="0"/>
              <a:t>polymorphs with vasodilatation while </a:t>
            </a:r>
            <a:r>
              <a:rPr lang="en-US" dirty="0"/>
              <a:t>long-standing ulcers develop infiltration by </a:t>
            </a:r>
            <a:r>
              <a:rPr lang="en-US" dirty="0" smtClean="0"/>
              <a:t>lymphocytes, plasma </a:t>
            </a:r>
            <a:r>
              <a:rPr lang="en-US" dirty="0"/>
              <a:t>cells and </a:t>
            </a:r>
            <a:r>
              <a:rPr lang="en-US" dirty="0" smtClean="0"/>
              <a:t>macrophages with </a:t>
            </a:r>
            <a:r>
              <a:rPr lang="en-US" dirty="0"/>
              <a:t>associated </a:t>
            </a:r>
            <a:r>
              <a:rPr lang="en-US" dirty="0" smtClean="0"/>
              <a:t>fibroblastic proliferation </a:t>
            </a:r>
            <a:r>
              <a:rPr lang="en-US" dirty="0"/>
              <a:t>and scarring.</a:t>
            </a:r>
          </a:p>
        </p:txBody>
      </p:sp>
    </p:spTree>
    <p:extLst>
      <p:ext uri="{BB962C8B-B14F-4D97-AF65-F5344CB8AC3E}">
        <p14:creationId xmlns:p14="http://schemas.microsoft.com/office/powerpoint/2010/main" val="71222748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SUPPURATION (ABSCESS FORMATION)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When acute bacterial </a:t>
            </a:r>
            <a:r>
              <a:rPr lang="en-US" dirty="0"/>
              <a:t>infection is accompanied by intense </a:t>
            </a:r>
            <a:r>
              <a:rPr lang="en-US" dirty="0" smtClean="0"/>
              <a:t>neutrophilic infiltrate </a:t>
            </a:r>
            <a:r>
              <a:rPr lang="en-US" dirty="0"/>
              <a:t>in the inflamed tissue, it results in tissue necrosis.</a:t>
            </a:r>
          </a:p>
          <a:p>
            <a:r>
              <a:rPr lang="en-US" dirty="0"/>
              <a:t>A cavity is formed which is called an abscess and </a:t>
            </a:r>
            <a:r>
              <a:rPr lang="en-US" dirty="0" smtClean="0"/>
              <a:t>contains purulent </a:t>
            </a:r>
            <a:r>
              <a:rPr lang="en-US" dirty="0"/>
              <a:t>exudate or pus and the process of abscess formation </a:t>
            </a:r>
            <a:r>
              <a:rPr lang="en-US" dirty="0" smtClean="0"/>
              <a:t>is known </a:t>
            </a:r>
            <a:r>
              <a:rPr lang="en-US" dirty="0"/>
              <a:t>as suppuration.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bacteria which cause </a:t>
            </a:r>
            <a:r>
              <a:rPr lang="en-US" dirty="0" smtClean="0"/>
              <a:t>suppuration are </a:t>
            </a:r>
            <a:r>
              <a:rPr lang="en-US" dirty="0"/>
              <a:t>called pyogenic.</a:t>
            </a:r>
          </a:p>
        </p:txBody>
      </p:sp>
    </p:spTree>
    <p:extLst>
      <p:ext uri="{BB962C8B-B14F-4D97-AF65-F5344CB8AC3E}">
        <p14:creationId xmlns:p14="http://schemas.microsoft.com/office/powerpoint/2010/main" val="288254901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CELLULITIS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a diffuse inflammation of the </a:t>
            </a:r>
            <a:r>
              <a:rPr lang="en-US" dirty="0" smtClean="0"/>
              <a:t>soft tissues </a:t>
            </a:r>
            <a:r>
              <a:rPr lang="en-US" dirty="0"/>
              <a:t>resulting from spreading effects of substances </a:t>
            </a:r>
            <a:r>
              <a:rPr lang="en-US" dirty="0" smtClean="0"/>
              <a:t>like hyaluronidase </a:t>
            </a:r>
            <a:r>
              <a:rPr lang="en-US" dirty="0"/>
              <a:t>released by some bacteria.</a:t>
            </a:r>
          </a:p>
        </p:txBody>
      </p:sp>
    </p:spTree>
    <p:extLst>
      <p:ext uri="{BB962C8B-B14F-4D97-AF65-F5344CB8AC3E}">
        <p14:creationId xmlns:p14="http://schemas.microsoft.com/office/powerpoint/2010/main" val="605825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79975"/>
          </a:xfrm>
        </p:spPr>
        <p:txBody>
          <a:bodyPr/>
          <a:lstStyle/>
          <a:p>
            <a:r>
              <a:rPr lang="en-US" dirty="0" smtClean="0"/>
              <a:t>3.Progressive </a:t>
            </a:r>
            <a:r>
              <a:rPr lang="en-US" dirty="0"/>
              <a:t>vasodilatation, in turn, may elevate the </a:t>
            </a:r>
            <a:r>
              <a:rPr lang="en-US" b="1" dirty="0" smtClean="0"/>
              <a:t>local </a:t>
            </a:r>
            <a:r>
              <a:rPr lang="en-US" b="1" dirty="0" smtClean="0">
                <a:solidFill>
                  <a:srgbClr val="FFFF00"/>
                </a:solidFill>
              </a:rPr>
              <a:t>hydrostatic </a:t>
            </a:r>
            <a:r>
              <a:rPr lang="en-US" b="1" dirty="0">
                <a:solidFill>
                  <a:srgbClr val="FFFF00"/>
                </a:solidFill>
              </a:rPr>
              <a:t>pressure</a:t>
            </a:r>
            <a:r>
              <a:rPr lang="en-US" b="1" dirty="0"/>
              <a:t> </a:t>
            </a:r>
            <a:r>
              <a:rPr lang="en-US" dirty="0"/>
              <a:t>resulting in </a:t>
            </a:r>
            <a:r>
              <a:rPr lang="en-US" dirty="0">
                <a:solidFill>
                  <a:srgbClr val="FFFF00"/>
                </a:solidFill>
              </a:rPr>
              <a:t>transudation of fluid </a:t>
            </a:r>
            <a:r>
              <a:rPr lang="en-US" dirty="0"/>
              <a:t>into </a:t>
            </a:r>
            <a:r>
              <a:rPr lang="en-US" dirty="0" smtClean="0"/>
              <a:t>the extracellular </a:t>
            </a:r>
            <a:r>
              <a:rPr lang="en-US" dirty="0"/>
              <a:t>space.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responsible for </a:t>
            </a:r>
            <a:r>
              <a:rPr lang="en-US" dirty="0">
                <a:solidFill>
                  <a:srgbClr val="FFFF00"/>
                </a:solidFill>
              </a:rPr>
              <a:t>swelling</a:t>
            </a:r>
            <a:r>
              <a:rPr lang="en-US" dirty="0"/>
              <a:t> at the </a:t>
            </a:r>
            <a:r>
              <a:rPr lang="en-US" dirty="0" smtClean="0"/>
              <a:t>local site </a:t>
            </a:r>
            <a:r>
              <a:rPr lang="en-US" dirty="0"/>
              <a:t>of acute inflammation.</a:t>
            </a:r>
          </a:p>
        </p:txBody>
      </p:sp>
    </p:spTree>
    <p:extLst>
      <p:ext uri="{BB962C8B-B14F-4D97-AF65-F5344CB8AC3E}">
        <p14:creationId xmlns:p14="http://schemas.microsoft.com/office/powerpoint/2010/main" val="143812230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BACTERIAL INFECTION OF THE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70971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includes the </a:t>
            </a:r>
            <a:r>
              <a:rPr lang="en-US" dirty="0"/>
              <a:t>following 3 conditions: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i</a:t>
            </a:r>
            <a:r>
              <a:rPr lang="en-US" b="1" dirty="0">
                <a:solidFill>
                  <a:srgbClr val="FFFF00"/>
                </a:solidFill>
              </a:rPr>
              <a:t>) </a:t>
            </a:r>
            <a:r>
              <a:rPr lang="en-US" b="1" dirty="0" err="1">
                <a:solidFill>
                  <a:srgbClr val="FFFF00"/>
                </a:solidFill>
              </a:rPr>
              <a:t>Bacteraemia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/>
              <a:t>is defined as presence of small number </a:t>
            </a:r>
            <a:r>
              <a:rPr lang="en-US" dirty="0" smtClean="0"/>
              <a:t>of bacteria </a:t>
            </a:r>
            <a:r>
              <a:rPr lang="en-US" dirty="0"/>
              <a:t>in the blood which do not multiply </a:t>
            </a:r>
            <a:r>
              <a:rPr lang="en-US" dirty="0" smtClean="0"/>
              <a:t>significantly. They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commonly not detected by direct microscopy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ii) </a:t>
            </a:r>
            <a:r>
              <a:rPr lang="en-US" b="1" dirty="0" err="1">
                <a:solidFill>
                  <a:srgbClr val="FFFF00"/>
                </a:solidFill>
              </a:rPr>
              <a:t>Septicaemia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means </a:t>
            </a:r>
            <a:r>
              <a:rPr lang="en-US" dirty="0"/>
              <a:t>presence of rapidly </a:t>
            </a:r>
            <a:r>
              <a:rPr lang="en-US" dirty="0" smtClean="0"/>
              <a:t>multiplying, highly </a:t>
            </a:r>
            <a:r>
              <a:rPr lang="en-US" dirty="0"/>
              <a:t>pathogenic bacteria in the blood e.g. pyogenic </a:t>
            </a:r>
            <a:r>
              <a:rPr lang="en-US" dirty="0" smtClean="0"/>
              <a:t>cocci, bacilli </a:t>
            </a:r>
            <a:r>
              <a:rPr lang="en-US" dirty="0"/>
              <a:t>of plague etc. </a:t>
            </a:r>
            <a:r>
              <a:rPr lang="en-US" dirty="0" err="1"/>
              <a:t>Septicaemia</a:t>
            </a:r>
            <a:r>
              <a:rPr lang="en-US" dirty="0"/>
              <a:t> is generally accompanied </a:t>
            </a:r>
            <a:r>
              <a:rPr lang="en-US" dirty="0" smtClean="0"/>
              <a:t>by systemic </a:t>
            </a:r>
            <a:r>
              <a:rPr lang="en-US" dirty="0"/>
              <a:t>effects like </a:t>
            </a:r>
            <a:r>
              <a:rPr lang="en-US" dirty="0" err="1"/>
              <a:t>toxaemia</a:t>
            </a:r>
            <a:r>
              <a:rPr lang="en-US" dirty="0"/>
              <a:t>, multiple small </a:t>
            </a:r>
            <a:r>
              <a:rPr lang="en-US" dirty="0" err="1" smtClean="0"/>
              <a:t>haemorrhages</a:t>
            </a:r>
            <a:r>
              <a:rPr lang="en-US" dirty="0" smtClean="0"/>
              <a:t>, neutrophilic </a:t>
            </a:r>
            <a:r>
              <a:rPr lang="en-US" dirty="0" err="1"/>
              <a:t>leucocytosis</a:t>
            </a:r>
            <a:r>
              <a:rPr lang="en-US" dirty="0"/>
              <a:t> and disseminated </a:t>
            </a:r>
            <a:r>
              <a:rPr lang="en-US" dirty="0" smtClean="0"/>
              <a:t>intravascular coagulation </a:t>
            </a:r>
            <a:r>
              <a:rPr lang="en-US" dirty="0"/>
              <a:t>(DIC).</a:t>
            </a:r>
          </a:p>
        </p:txBody>
      </p:sp>
    </p:spTree>
    <p:extLst>
      <p:ext uri="{BB962C8B-B14F-4D97-AF65-F5344CB8AC3E}">
        <p14:creationId xmlns:p14="http://schemas.microsoft.com/office/powerpoint/2010/main" val="266321417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iii) </a:t>
            </a:r>
            <a:r>
              <a:rPr lang="en-US" b="1" dirty="0" err="1">
                <a:solidFill>
                  <a:srgbClr val="FFFF00"/>
                </a:solidFill>
              </a:rPr>
              <a:t>Pyaemia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/>
              <a:t>is the dissemination of small septic thrombi </a:t>
            </a:r>
            <a:r>
              <a:rPr lang="en-US" dirty="0" smtClean="0"/>
              <a:t>in the </a:t>
            </a:r>
            <a:r>
              <a:rPr lang="en-US" dirty="0"/>
              <a:t>blood which cause their effects at the site where they are</a:t>
            </a:r>
          </a:p>
        </p:txBody>
      </p:sp>
    </p:spTree>
    <p:extLst>
      <p:ext uri="{BB962C8B-B14F-4D97-AF65-F5344CB8AC3E}">
        <p14:creationId xmlns:p14="http://schemas.microsoft.com/office/powerpoint/2010/main" val="419145308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SYSTEMIC EFFECTS OF ACUTE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70971" cy="50323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1. Fever </a:t>
            </a:r>
            <a:r>
              <a:rPr lang="en-US" dirty="0"/>
              <a:t>occurs due to </a:t>
            </a:r>
            <a:r>
              <a:rPr lang="en-US" dirty="0" err="1"/>
              <a:t>bacteraemia</a:t>
            </a:r>
            <a:r>
              <a:rPr lang="en-US" dirty="0"/>
              <a:t>. It is thought to </a:t>
            </a:r>
            <a:r>
              <a:rPr lang="en-US" dirty="0" smtClean="0"/>
              <a:t>be mediated </a:t>
            </a:r>
            <a:r>
              <a:rPr lang="en-US" dirty="0"/>
              <a:t>through release of factors like </a:t>
            </a:r>
            <a:r>
              <a:rPr lang="en-US" dirty="0" smtClean="0"/>
              <a:t>prostaglandins, interleukin-1 </a:t>
            </a:r>
            <a:r>
              <a:rPr lang="en-US" dirty="0"/>
              <a:t>and TNF-a in response to infection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2. </a:t>
            </a:r>
            <a:r>
              <a:rPr lang="en-US" b="1" dirty="0" err="1">
                <a:solidFill>
                  <a:srgbClr val="FFFF00"/>
                </a:solidFill>
              </a:rPr>
              <a:t>Leucocytosis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/>
              <a:t>commonly accompanies the acute </a:t>
            </a:r>
            <a:r>
              <a:rPr lang="en-US" dirty="0" smtClean="0"/>
              <a:t>inflammatory reactions</a:t>
            </a:r>
            <a:r>
              <a:rPr lang="en-US" dirty="0"/>
              <a:t>, usually in the range of </a:t>
            </a:r>
            <a:r>
              <a:rPr lang="en-US" dirty="0" smtClean="0"/>
              <a:t>15,000-20,000/ </a:t>
            </a:r>
            <a:r>
              <a:rPr lang="en-US" dirty="0" err="1" smtClean="0"/>
              <a:t>μl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6702552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Lymphangitis-lymphadenitis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one of the </a:t>
            </a:r>
            <a:r>
              <a:rPr lang="en-US" dirty="0" smtClean="0"/>
              <a:t>important manifestations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/>
              <a:t>localised</a:t>
            </a:r>
            <a:r>
              <a:rPr lang="en-US" dirty="0"/>
              <a:t> inflammatory injury.</a:t>
            </a:r>
          </a:p>
          <a:p>
            <a:r>
              <a:rPr lang="en-US" dirty="0"/>
              <a:t>The lymphatics and lymph nodes that drain the </a:t>
            </a:r>
            <a:r>
              <a:rPr lang="en-US" dirty="0" smtClean="0"/>
              <a:t>inflamed tissue </a:t>
            </a:r>
            <a:r>
              <a:rPr lang="en-US" dirty="0"/>
              <a:t>show reactive inflammatory changes in the form </a:t>
            </a:r>
            <a:r>
              <a:rPr lang="en-US" dirty="0" smtClean="0"/>
              <a:t>of lymphangitis </a:t>
            </a:r>
            <a:r>
              <a:rPr lang="en-US" dirty="0"/>
              <a:t>and lymphadenitis.</a:t>
            </a:r>
          </a:p>
        </p:txBody>
      </p:sp>
    </p:spTree>
    <p:extLst>
      <p:ext uri="{BB962C8B-B14F-4D97-AF65-F5344CB8AC3E}">
        <p14:creationId xmlns:p14="http://schemas.microsoft.com/office/powerpoint/2010/main" val="52944521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4. Shock </a:t>
            </a:r>
            <a:r>
              <a:rPr lang="en-US" dirty="0"/>
              <a:t>may occur in severe cases. Massive </a:t>
            </a:r>
            <a:r>
              <a:rPr lang="en-US" dirty="0" smtClean="0"/>
              <a:t>release of </a:t>
            </a:r>
            <a:r>
              <a:rPr lang="en-US" dirty="0"/>
              <a:t>cytokine TNF-a, a mediator of inflammation, in </a:t>
            </a:r>
            <a:r>
              <a:rPr lang="en-US" dirty="0" smtClean="0"/>
              <a:t>response to </a:t>
            </a:r>
            <a:r>
              <a:rPr lang="en-US" dirty="0"/>
              <a:t>severe tissue injury or infection results in </a:t>
            </a:r>
            <a:r>
              <a:rPr lang="en-US" dirty="0" smtClean="0"/>
              <a:t>profuse systemic </a:t>
            </a:r>
            <a:r>
              <a:rPr lang="en-US" dirty="0"/>
              <a:t>vasodilatation, increased vascular </a:t>
            </a:r>
            <a:r>
              <a:rPr lang="en-US" dirty="0" smtClean="0"/>
              <a:t>permeability and</a:t>
            </a:r>
            <a:r>
              <a:rPr lang="en-US" dirty="0"/>
              <a:t> </a:t>
            </a:r>
            <a:r>
              <a:rPr lang="en-US" dirty="0" smtClean="0"/>
              <a:t>intravascular </a:t>
            </a:r>
            <a:r>
              <a:rPr lang="en-US" dirty="0"/>
              <a:t>volume loss.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net effect of these changes </a:t>
            </a:r>
            <a:r>
              <a:rPr lang="en-US" dirty="0" smtClean="0"/>
              <a:t>is hypotension </a:t>
            </a:r>
            <a:r>
              <a:rPr lang="en-US" dirty="0"/>
              <a:t>and shock. </a:t>
            </a:r>
            <a:endParaRPr lang="en-US" dirty="0" smtClean="0"/>
          </a:p>
          <a:p>
            <a:r>
              <a:rPr lang="en-US" dirty="0" smtClean="0"/>
              <a:t>Systemic activation of coagulation pathway </a:t>
            </a:r>
            <a:r>
              <a:rPr lang="en-US" dirty="0"/>
              <a:t>may occur leading to </a:t>
            </a:r>
            <a:r>
              <a:rPr lang="en-US" dirty="0" err="1"/>
              <a:t>microthrombi</a:t>
            </a:r>
            <a:r>
              <a:rPr lang="en-US" dirty="0"/>
              <a:t> throughout </a:t>
            </a:r>
            <a:r>
              <a:rPr lang="en-US" dirty="0" smtClean="0"/>
              <a:t>the body </a:t>
            </a:r>
            <a:r>
              <a:rPr lang="en-US" dirty="0"/>
              <a:t>and result in </a:t>
            </a:r>
            <a:r>
              <a:rPr lang="en-US" dirty="0" smtClean="0"/>
              <a:t>disseminated intravascular coagulation (DIC</a:t>
            </a:r>
            <a:r>
              <a:rPr lang="en-US" dirty="0"/>
              <a:t>), bleeding and death.</a:t>
            </a:r>
          </a:p>
        </p:txBody>
      </p:sp>
    </p:spTree>
    <p:extLst>
      <p:ext uri="{BB962C8B-B14F-4D97-AF65-F5344CB8AC3E}">
        <p14:creationId xmlns:p14="http://schemas.microsoft.com/office/powerpoint/2010/main" val="110126098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FATE OF ACUTE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27748"/>
            <a:ext cx="8935452" cy="529389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1. Resolution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It </a:t>
            </a:r>
            <a:r>
              <a:rPr lang="en-US" dirty="0"/>
              <a:t>means complete return to normal </a:t>
            </a:r>
            <a:r>
              <a:rPr lang="en-US" dirty="0" smtClean="0"/>
              <a:t>tissue following </a:t>
            </a:r>
            <a:r>
              <a:rPr lang="en-US" dirty="0"/>
              <a:t>acute inflammation. This occurs when tissue </a:t>
            </a:r>
            <a:r>
              <a:rPr lang="en-US" dirty="0" smtClean="0"/>
              <a:t>changes are </a:t>
            </a:r>
            <a:r>
              <a:rPr lang="en-US" dirty="0"/>
              <a:t>slight and the cellular changes are reversible e.g. </a:t>
            </a:r>
            <a:r>
              <a:rPr lang="en-US" dirty="0" smtClean="0"/>
              <a:t>resolution in </a:t>
            </a:r>
            <a:r>
              <a:rPr lang="en-US" dirty="0"/>
              <a:t>lobar pneumonia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2. Healing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When </a:t>
            </a:r>
            <a:r>
              <a:rPr lang="en-US" dirty="0"/>
              <a:t>the tissue loss in acute </a:t>
            </a:r>
            <a:r>
              <a:rPr lang="en-US" dirty="0" smtClean="0"/>
              <a:t>inflammation is </a:t>
            </a:r>
            <a:r>
              <a:rPr lang="en-US" dirty="0"/>
              <a:t>superficial, healing takes place by regeneration. </a:t>
            </a:r>
            <a:endParaRPr lang="en-US" dirty="0" smtClean="0"/>
          </a:p>
          <a:p>
            <a:r>
              <a:rPr lang="en-US" dirty="0" smtClean="0"/>
              <a:t>However, when </a:t>
            </a:r>
            <a:r>
              <a:rPr lang="en-US" dirty="0"/>
              <a:t>the tissue destruction is extensive, then healing </a:t>
            </a:r>
            <a:r>
              <a:rPr lang="en-US" dirty="0" smtClean="0"/>
              <a:t>occurs by </a:t>
            </a:r>
            <a:r>
              <a:rPr lang="en-US" dirty="0"/>
              <a:t>fibrosis.</a:t>
            </a:r>
          </a:p>
          <a:p>
            <a:r>
              <a:rPr lang="en-US" b="1" dirty="0">
                <a:solidFill>
                  <a:srgbClr val="FFFF00"/>
                </a:solidFill>
              </a:rPr>
              <a:t>3. Suppuration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When </a:t>
            </a:r>
            <a:r>
              <a:rPr lang="en-US" dirty="0"/>
              <a:t>the pyogenic bacteria causing </a:t>
            </a:r>
            <a:r>
              <a:rPr lang="en-US" dirty="0" smtClean="0"/>
              <a:t>acute inflammation </a:t>
            </a:r>
            <a:r>
              <a:rPr lang="en-US" dirty="0"/>
              <a:t>result in severe tissue necrosis, the </a:t>
            </a:r>
            <a:r>
              <a:rPr lang="en-US" dirty="0" smtClean="0"/>
              <a:t>process progresses </a:t>
            </a:r>
            <a:r>
              <a:rPr lang="en-US" dirty="0"/>
              <a:t>to suppuration. </a:t>
            </a:r>
          </a:p>
        </p:txBody>
      </p:sp>
    </p:spTree>
    <p:extLst>
      <p:ext uri="{BB962C8B-B14F-4D97-AF65-F5344CB8AC3E}">
        <p14:creationId xmlns:p14="http://schemas.microsoft.com/office/powerpoint/2010/main" val="214671433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4. Chronic inflammation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Persisting </a:t>
            </a:r>
            <a:r>
              <a:rPr lang="en-US" dirty="0"/>
              <a:t>or recurrent </a:t>
            </a:r>
            <a:r>
              <a:rPr lang="en-US" dirty="0" smtClean="0"/>
              <a:t>acute inflammation </a:t>
            </a:r>
            <a:r>
              <a:rPr lang="en-US" dirty="0"/>
              <a:t>may progress to chronic inflammation in </a:t>
            </a:r>
            <a:r>
              <a:rPr lang="en-US" dirty="0" smtClean="0"/>
              <a:t>which the </a:t>
            </a:r>
            <a:r>
              <a:rPr lang="en-US" dirty="0"/>
              <a:t>processes of inflammation and healing proceed side </a:t>
            </a:r>
            <a:r>
              <a:rPr lang="en-US" dirty="0" smtClean="0"/>
              <a:t>by side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909380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CHRONIC INFLAMMATION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 AND CAUSES </a:t>
            </a:r>
            <a:endParaRPr lang="en-US" b="1" dirty="0" smtClean="0"/>
          </a:p>
          <a:p>
            <a:r>
              <a:rPr lang="en-US" dirty="0" smtClean="0"/>
              <a:t>Chronic </a:t>
            </a:r>
            <a:r>
              <a:rPr lang="en-US" dirty="0"/>
              <a:t>inflammation </a:t>
            </a:r>
            <a:r>
              <a:rPr lang="en-US" dirty="0" smtClean="0"/>
              <a:t>is defined </a:t>
            </a:r>
            <a:r>
              <a:rPr lang="en-US" dirty="0"/>
              <a:t>as prolonged process in which tissue destruction </a:t>
            </a:r>
            <a:r>
              <a:rPr lang="en-US" dirty="0" smtClean="0"/>
              <a:t>and inflammation </a:t>
            </a:r>
            <a:r>
              <a:rPr lang="en-US" dirty="0"/>
              <a:t>occur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152902296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47891"/>
          </a:xfrm>
        </p:spPr>
        <p:txBody>
          <a:bodyPr>
            <a:normAutofit/>
          </a:bodyPr>
          <a:lstStyle/>
          <a:p>
            <a:r>
              <a:rPr lang="en-US" dirty="0"/>
              <a:t>Chronic inflammation may occur by one of the following </a:t>
            </a:r>
            <a:r>
              <a:rPr lang="en-US" dirty="0" smtClean="0"/>
              <a:t>3 ways:</a:t>
            </a:r>
          </a:p>
          <a:p>
            <a:r>
              <a:rPr lang="en-US" b="1" dirty="0">
                <a:solidFill>
                  <a:srgbClr val="FFFF00"/>
                </a:solidFill>
              </a:rPr>
              <a:t>1. Chronic inflammation following acute </a:t>
            </a:r>
            <a:r>
              <a:rPr lang="en-US" b="1" dirty="0" smtClean="0">
                <a:solidFill>
                  <a:srgbClr val="FFFF00"/>
                </a:solidFill>
              </a:rPr>
              <a:t>inflammation </a:t>
            </a:r>
            <a:r>
              <a:rPr lang="en-US" dirty="0" smtClean="0"/>
              <a:t>When </a:t>
            </a:r>
            <a:r>
              <a:rPr lang="en-US" dirty="0"/>
              <a:t>the tissue destruction is extensive, or the bacteria </a:t>
            </a:r>
            <a:r>
              <a:rPr lang="en-US" dirty="0" smtClean="0"/>
              <a:t>survive and </a:t>
            </a:r>
            <a:r>
              <a:rPr lang="en-US" dirty="0"/>
              <a:t>persist in small numbers at the site of acute inflammation</a:t>
            </a:r>
          </a:p>
          <a:p>
            <a:r>
              <a:rPr lang="en-US" dirty="0"/>
              <a:t>e.g. in osteomyelitis, pneumonia terminating in lung abscess.</a:t>
            </a:r>
          </a:p>
        </p:txBody>
      </p:sp>
    </p:spTree>
    <p:extLst>
      <p:ext uri="{BB962C8B-B14F-4D97-AF65-F5344CB8AC3E}">
        <p14:creationId xmlns:p14="http://schemas.microsoft.com/office/powerpoint/2010/main" val="113555534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Recurrent attacks of acute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dirty="0"/>
              <a:t> </a:t>
            </a:r>
            <a:r>
              <a:rPr lang="en-US" dirty="0" smtClean="0"/>
              <a:t>repeated </a:t>
            </a:r>
            <a:r>
              <a:rPr lang="en-US" dirty="0"/>
              <a:t>bouts of acute inflammation culminate in </a:t>
            </a:r>
            <a:r>
              <a:rPr lang="en-US" dirty="0" smtClean="0"/>
              <a:t>chronicity of </a:t>
            </a:r>
            <a:r>
              <a:rPr lang="en-US" dirty="0"/>
              <a:t>the process e.g. in recurrent urinary tract infection leading </a:t>
            </a:r>
            <a:r>
              <a:rPr lang="en-US" dirty="0" smtClean="0"/>
              <a:t>to chronic </a:t>
            </a:r>
            <a:r>
              <a:rPr lang="en-US" dirty="0"/>
              <a:t>pyelonephritis, repeated acute infection of </a:t>
            </a:r>
            <a:r>
              <a:rPr lang="en-US" dirty="0" smtClean="0"/>
              <a:t>gallbladder leading </a:t>
            </a:r>
            <a:r>
              <a:rPr lang="en-US" dirty="0"/>
              <a:t>to chronic cholecystitis.</a:t>
            </a:r>
          </a:p>
        </p:txBody>
      </p:sp>
    </p:spTree>
    <p:extLst>
      <p:ext uri="{BB962C8B-B14F-4D97-AF65-F5344CB8AC3E}">
        <p14:creationId xmlns:p14="http://schemas.microsoft.com/office/powerpoint/2010/main" val="429219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4. </a:t>
            </a:r>
            <a:r>
              <a:rPr lang="en-US" b="1" dirty="0">
                <a:solidFill>
                  <a:srgbClr val="FFFF00"/>
                </a:solidFill>
              </a:rPr>
              <a:t>Slowing or stasis </a:t>
            </a:r>
            <a:r>
              <a:rPr lang="en-US" dirty="0"/>
              <a:t>of microcirculation follows which </a:t>
            </a:r>
            <a:r>
              <a:rPr lang="en-US" dirty="0" smtClean="0"/>
              <a:t>cause increased </a:t>
            </a:r>
            <a:r>
              <a:rPr lang="en-US" dirty="0"/>
              <a:t>concentration of red cells, and thus, raised </a:t>
            </a:r>
            <a:r>
              <a:rPr lang="en-US" dirty="0" smtClean="0"/>
              <a:t>blood viscosity.</a:t>
            </a:r>
          </a:p>
          <a:p>
            <a:r>
              <a:rPr lang="en-US" dirty="0"/>
              <a:t>5. </a:t>
            </a:r>
            <a:r>
              <a:rPr lang="en-US" b="1" dirty="0" err="1">
                <a:solidFill>
                  <a:srgbClr val="FFFF00"/>
                </a:solidFill>
              </a:rPr>
              <a:t>L</a:t>
            </a:r>
            <a:r>
              <a:rPr lang="en-US" b="1" dirty="0" err="1" smtClean="0">
                <a:solidFill>
                  <a:srgbClr val="FFFF00"/>
                </a:solidFill>
              </a:rPr>
              <a:t>eucocytic</a:t>
            </a:r>
            <a:r>
              <a:rPr lang="en-US" b="1" dirty="0" smtClean="0">
                <a:solidFill>
                  <a:srgbClr val="FFFF00"/>
                </a:solidFill>
              </a:rPr>
              <a:t> margination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mainly </a:t>
            </a:r>
            <a:r>
              <a:rPr lang="en-US" dirty="0" smtClean="0"/>
              <a:t>neutrophils along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vascular </a:t>
            </a:r>
            <a:r>
              <a:rPr lang="en-US" dirty="0" smtClean="0"/>
              <a:t>endothelium). </a:t>
            </a:r>
          </a:p>
          <a:p>
            <a:r>
              <a:rPr lang="en-US" dirty="0" smtClean="0"/>
              <a:t>The leucocytes stick </a:t>
            </a:r>
            <a:r>
              <a:rPr lang="en-US" dirty="0"/>
              <a:t>to the </a:t>
            </a:r>
            <a:r>
              <a:rPr lang="en-US" dirty="0" smtClean="0"/>
              <a:t>vascular endothelium </a:t>
            </a:r>
            <a:r>
              <a:rPr lang="en-US" dirty="0"/>
              <a:t>briefly, and then move and </a:t>
            </a:r>
            <a:r>
              <a:rPr lang="en-US" dirty="0">
                <a:solidFill>
                  <a:srgbClr val="FFFF00"/>
                </a:solidFill>
              </a:rPr>
              <a:t>migrate through </a:t>
            </a:r>
            <a:r>
              <a:rPr lang="en-US" dirty="0" smtClean="0">
                <a:solidFill>
                  <a:srgbClr val="FFFF00"/>
                </a:solidFill>
              </a:rPr>
              <a:t>the gaps </a:t>
            </a:r>
            <a:r>
              <a:rPr lang="en-US" dirty="0">
                <a:solidFill>
                  <a:srgbClr val="FFFF00"/>
                </a:solidFill>
              </a:rPr>
              <a:t>between the </a:t>
            </a:r>
            <a:r>
              <a:rPr lang="en-US" dirty="0" smtClean="0">
                <a:solidFill>
                  <a:srgbClr val="FFFF00"/>
                </a:solidFill>
              </a:rPr>
              <a:t>endothelial cells </a:t>
            </a:r>
            <a:r>
              <a:rPr lang="en-US" dirty="0">
                <a:solidFill>
                  <a:srgbClr val="FFFF00"/>
                </a:solidFill>
              </a:rPr>
              <a:t>into the extravascular </a:t>
            </a:r>
            <a:r>
              <a:rPr lang="en-US" dirty="0" smtClean="0">
                <a:solidFill>
                  <a:srgbClr val="FFFF00"/>
                </a:solidFill>
              </a:rPr>
              <a:t>space</a:t>
            </a:r>
            <a:r>
              <a:rPr lang="en-US" dirty="0" smtClean="0"/>
              <a:t>. This </a:t>
            </a:r>
            <a:r>
              <a:rPr lang="en-US" dirty="0"/>
              <a:t>process is known as </a:t>
            </a:r>
            <a:r>
              <a:rPr lang="en-US" i="1" dirty="0">
                <a:solidFill>
                  <a:srgbClr val="FF0000"/>
                </a:solidFill>
              </a:rPr>
              <a:t>emigration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5883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Chronic inflammation starting </a:t>
            </a:r>
            <a:r>
              <a:rPr lang="en-US" b="1" i="1" dirty="0"/>
              <a:t>de novo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infection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organisms of low pathogenicity is chronic </a:t>
            </a:r>
            <a:r>
              <a:rPr lang="en-US" dirty="0" smtClean="0"/>
              <a:t>from the </a:t>
            </a:r>
            <a:r>
              <a:rPr lang="en-US" dirty="0"/>
              <a:t>beginning e.g. infection with </a:t>
            </a:r>
            <a:r>
              <a:rPr lang="en-US" i="1" dirty="0"/>
              <a:t>Mycobacterium tuberculosis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65562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GENERAL FEATURES OF CHRONIC INFLAMMATION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 MONONUCLEAR CELL INFILTRATION </a:t>
            </a:r>
            <a:endParaRPr lang="en-US" b="1" dirty="0" smtClean="0"/>
          </a:p>
          <a:p>
            <a:r>
              <a:rPr lang="en-US" dirty="0" smtClean="0"/>
              <a:t>Chronic inflammatory lesions </a:t>
            </a:r>
            <a:r>
              <a:rPr lang="en-US" dirty="0"/>
              <a:t>are infiltrated by mononuclear </a:t>
            </a:r>
            <a:r>
              <a:rPr lang="en-US" dirty="0" smtClean="0"/>
              <a:t>inflammatory cells </a:t>
            </a:r>
            <a:r>
              <a:rPr lang="en-US" dirty="0"/>
              <a:t>like phagocytes and lymphoid cells. </a:t>
            </a:r>
          </a:p>
          <a:p>
            <a:r>
              <a:rPr lang="en-US" dirty="0" smtClean="0"/>
              <a:t>Phagocytes are represented </a:t>
            </a:r>
            <a:r>
              <a:rPr lang="en-US" dirty="0"/>
              <a:t>by circulating monocytes, tissue </a:t>
            </a:r>
            <a:r>
              <a:rPr lang="en-US" dirty="0" smtClean="0"/>
              <a:t>macrophages epithelioid </a:t>
            </a:r>
            <a:r>
              <a:rPr lang="en-US" dirty="0"/>
              <a:t>cells and sometimes, multinucleated giant cells.</a:t>
            </a:r>
          </a:p>
          <a:p>
            <a:r>
              <a:rPr lang="en-US" dirty="0"/>
              <a:t>The macrophages comprise the most important </a:t>
            </a:r>
            <a:r>
              <a:rPr lang="en-US" dirty="0" smtClean="0"/>
              <a:t>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817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TISSUE DESTRUCTION OR NECROSIS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Tissue destruction and </a:t>
            </a:r>
            <a:r>
              <a:rPr lang="en-US" dirty="0"/>
              <a:t>necrosis are central features of most forms of </a:t>
            </a:r>
            <a:r>
              <a:rPr lang="en-US" dirty="0" smtClean="0"/>
              <a:t>chronic inflammatory</a:t>
            </a:r>
            <a:r>
              <a:rPr lang="en-US" dirty="0"/>
              <a:t> </a:t>
            </a:r>
            <a:r>
              <a:rPr lang="en-US" dirty="0" smtClean="0"/>
              <a:t>lesions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brought about by </a:t>
            </a:r>
            <a:r>
              <a:rPr lang="en-US" dirty="0" smtClean="0"/>
              <a:t>activated macrophages </a:t>
            </a:r>
            <a:r>
              <a:rPr lang="en-US" dirty="0"/>
              <a:t>which release a variety of </a:t>
            </a:r>
            <a:r>
              <a:rPr lang="en-US" dirty="0" smtClean="0"/>
              <a:t>biologically active</a:t>
            </a:r>
            <a:r>
              <a:rPr lang="en-US" dirty="0"/>
              <a:t> </a:t>
            </a:r>
            <a:r>
              <a:rPr lang="en-US" dirty="0" smtClean="0"/>
              <a:t>substances </a:t>
            </a:r>
            <a:r>
              <a:rPr lang="en-US" dirty="0"/>
              <a:t>e.g. protease, elastase, collagenase, lipase, </a:t>
            </a:r>
            <a:r>
              <a:rPr lang="en-US" dirty="0" smtClean="0"/>
              <a:t>reactive </a:t>
            </a:r>
            <a:r>
              <a:rPr lang="fr-FR" dirty="0" err="1" smtClean="0"/>
              <a:t>oxygen</a:t>
            </a:r>
            <a:r>
              <a:rPr lang="fr-FR" dirty="0" smtClean="0"/>
              <a:t> </a:t>
            </a:r>
            <a:r>
              <a:rPr lang="fr-FR" dirty="0" err="1"/>
              <a:t>radicals</a:t>
            </a:r>
            <a:r>
              <a:rPr lang="fr-FR" dirty="0"/>
              <a:t>, cytokines (IL-1, IL-8, TNF-a), </a:t>
            </a:r>
            <a:r>
              <a:rPr lang="fr-FR" dirty="0" err="1"/>
              <a:t>nitric</a:t>
            </a:r>
            <a:r>
              <a:rPr lang="fr-FR" dirty="0"/>
              <a:t> </a:t>
            </a:r>
            <a:r>
              <a:rPr lang="fr-FR" dirty="0" err="1" smtClean="0"/>
              <a:t>oxide</a:t>
            </a:r>
            <a:r>
              <a:rPr lang="fr-FR" dirty="0" smtClean="0"/>
              <a:t>, </a:t>
            </a:r>
            <a:r>
              <a:rPr lang="en-US" dirty="0" smtClean="0"/>
              <a:t>angiogenesis </a:t>
            </a:r>
            <a:r>
              <a:rPr lang="en-US" dirty="0"/>
              <a:t>growth factor etc.</a:t>
            </a:r>
          </a:p>
        </p:txBody>
      </p:sp>
    </p:spTree>
    <p:extLst>
      <p:ext uri="{BB962C8B-B14F-4D97-AF65-F5344CB8AC3E}">
        <p14:creationId xmlns:p14="http://schemas.microsoft.com/office/powerpoint/2010/main" val="28589608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PROLIFERATIVE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/>
              <a:t>a result of </a:t>
            </a:r>
            <a:r>
              <a:rPr lang="en-US" dirty="0" smtClean="0"/>
              <a:t>necrosis, proliferation </a:t>
            </a:r>
            <a:r>
              <a:rPr lang="en-US" dirty="0"/>
              <a:t>of small blood vessels and </a:t>
            </a:r>
            <a:r>
              <a:rPr lang="en-US" dirty="0" smtClean="0"/>
              <a:t>fibroblasts is stimulated resulting </a:t>
            </a:r>
            <a:r>
              <a:rPr lang="en-US" dirty="0"/>
              <a:t>in formation of </a:t>
            </a:r>
            <a:r>
              <a:rPr lang="en-US" dirty="0" smtClean="0"/>
              <a:t>inflammatory granulation </a:t>
            </a:r>
            <a:r>
              <a:rPr lang="en-US" dirty="0"/>
              <a:t>tissue.</a:t>
            </a:r>
          </a:p>
          <a:p>
            <a:r>
              <a:rPr lang="en-US" dirty="0"/>
              <a:t>Eventually, healing by fibrosis and collagen laying takes place.</a:t>
            </a:r>
          </a:p>
        </p:txBody>
      </p:sp>
    </p:spTree>
    <p:extLst>
      <p:ext uri="{BB962C8B-B14F-4D97-AF65-F5344CB8AC3E}">
        <p14:creationId xmlns:p14="http://schemas.microsoft.com/office/powerpoint/2010/main" val="409134700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SYSTEMIC EFFECTS OF CHRONIC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06803" cy="487997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Fever </a:t>
            </a:r>
            <a:endParaRPr lang="en-US" b="1" dirty="0" smtClean="0"/>
          </a:p>
          <a:p>
            <a:r>
              <a:rPr lang="en-US" dirty="0" smtClean="0"/>
              <a:t>Invariably </a:t>
            </a:r>
            <a:r>
              <a:rPr lang="en-US" dirty="0"/>
              <a:t>there is mild fever, often with loss </a:t>
            </a:r>
            <a:r>
              <a:rPr lang="en-US" dirty="0" smtClean="0"/>
              <a:t>of weight </a:t>
            </a:r>
            <a:r>
              <a:rPr lang="en-US" dirty="0"/>
              <a:t>and weakness.</a:t>
            </a:r>
          </a:p>
          <a:p>
            <a:r>
              <a:rPr lang="en-US" b="1" dirty="0"/>
              <a:t>2. </a:t>
            </a:r>
            <a:r>
              <a:rPr lang="en-US" b="1" dirty="0" err="1" smtClean="0"/>
              <a:t>Anaemia</a:t>
            </a:r>
            <a:endParaRPr lang="en-US" b="1" dirty="0"/>
          </a:p>
          <a:p>
            <a:r>
              <a:rPr lang="en-US" dirty="0" smtClean="0"/>
              <a:t>chronic inflammation is </a:t>
            </a:r>
            <a:r>
              <a:rPr lang="en-US" dirty="0"/>
              <a:t>accompanied by </a:t>
            </a:r>
            <a:r>
              <a:rPr lang="en-US" dirty="0" err="1"/>
              <a:t>anaemia</a:t>
            </a:r>
            <a:r>
              <a:rPr lang="en-US" dirty="0"/>
              <a:t> of varying degree.</a:t>
            </a:r>
          </a:p>
          <a:p>
            <a:r>
              <a:rPr lang="en-US" b="1" dirty="0"/>
              <a:t>3. </a:t>
            </a:r>
            <a:r>
              <a:rPr lang="en-US" b="1" dirty="0" err="1"/>
              <a:t>Leucocytosis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As </a:t>
            </a:r>
            <a:r>
              <a:rPr lang="en-US" dirty="0"/>
              <a:t>in acute inflammation, chronic </a:t>
            </a:r>
            <a:r>
              <a:rPr lang="en-US" dirty="0" smtClean="0"/>
              <a:t>inflammation also </a:t>
            </a:r>
            <a:r>
              <a:rPr lang="en-US" dirty="0"/>
              <a:t>has </a:t>
            </a:r>
            <a:r>
              <a:rPr lang="en-US" dirty="0" err="1"/>
              <a:t>leucocytosis</a:t>
            </a:r>
            <a:r>
              <a:rPr lang="en-US" dirty="0"/>
              <a:t> but generally there is </a:t>
            </a:r>
            <a:r>
              <a:rPr lang="en-US" dirty="0" smtClean="0"/>
              <a:t>relative lymphocytosis </a:t>
            </a:r>
            <a:r>
              <a:rPr lang="en-US" dirty="0"/>
              <a:t>in these cases.</a:t>
            </a:r>
          </a:p>
          <a:p>
            <a:r>
              <a:rPr lang="en-US" b="1" dirty="0"/>
              <a:t>4. ESR </a:t>
            </a:r>
            <a:endParaRPr lang="en-US" b="1" dirty="0" smtClean="0"/>
          </a:p>
          <a:p>
            <a:r>
              <a:rPr lang="en-US" dirty="0" smtClean="0"/>
              <a:t>ESR </a:t>
            </a:r>
            <a:r>
              <a:rPr lang="en-US" dirty="0"/>
              <a:t>is elevated in all</a:t>
            </a:r>
          </a:p>
        </p:txBody>
      </p:sp>
    </p:spTree>
    <p:extLst>
      <p:ext uri="{BB962C8B-B14F-4D97-AF65-F5344CB8AC3E}">
        <p14:creationId xmlns:p14="http://schemas.microsoft.com/office/powerpoint/2010/main" val="323433682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5. Amyloidosis </a:t>
            </a:r>
            <a:endParaRPr lang="en-US" b="1" dirty="0" smtClean="0"/>
          </a:p>
          <a:p>
            <a:r>
              <a:rPr lang="en-US" dirty="0" smtClean="0"/>
              <a:t>Long-term </a:t>
            </a:r>
            <a:r>
              <a:rPr lang="en-US" dirty="0"/>
              <a:t>cases of chronic </a:t>
            </a:r>
            <a:r>
              <a:rPr lang="en-US" dirty="0" err="1" smtClean="0"/>
              <a:t>suppurative</a:t>
            </a:r>
            <a:r>
              <a:rPr lang="en-US" dirty="0"/>
              <a:t> </a:t>
            </a:r>
            <a:r>
              <a:rPr lang="en-US" dirty="0" smtClean="0"/>
              <a:t>inflammation</a:t>
            </a:r>
            <a:r>
              <a:rPr lang="en-US" dirty="0"/>
              <a:t> </a:t>
            </a:r>
            <a:r>
              <a:rPr lang="en-US" dirty="0" smtClean="0"/>
              <a:t>may </a:t>
            </a:r>
            <a:r>
              <a:rPr lang="en-US" dirty="0"/>
              <a:t>develop secondary systemic (AA) amyloidosis.</a:t>
            </a:r>
          </a:p>
        </p:txBody>
      </p:sp>
    </p:spTree>
    <p:extLst>
      <p:ext uri="{BB962C8B-B14F-4D97-AF65-F5344CB8AC3E}">
        <p14:creationId xmlns:p14="http://schemas.microsoft.com/office/powerpoint/2010/main" val="192439705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CHRONIC INFLAMMATION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40105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Conventionally</a:t>
            </a:r>
            <a:r>
              <a:rPr lang="en-US" dirty="0"/>
              <a:t>, chronic inﬂammation is subdivided into </a:t>
            </a:r>
            <a:r>
              <a:rPr lang="en-US" dirty="0" smtClean="0"/>
              <a:t>2 types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FFFF00"/>
                </a:solidFill>
              </a:rPr>
              <a:t>1. Chronic </a:t>
            </a:r>
            <a:r>
              <a:rPr lang="en-US" dirty="0" err="1">
                <a:solidFill>
                  <a:srgbClr val="FFFF00"/>
                </a:solidFill>
              </a:rPr>
              <a:t>non­specifc</a:t>
            </a:r>
            <a:r>
              <a:rPr lang="en-US" dirty="0">
                <a:solidFill>
                  <a:srgbClr val="FFFF00"/>
                </a:solidFill>
              </a:rPr>
              <a:t> inﬂammation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smtClean="0"/>
              <a:t>irritant substance </a:t>
            </a:r>
            <a:r>
              <a:rPr lang="en-US" dirty="0"/>
              <a:t>produces a non-</a:t>
            </a:r>
            <a:r>
              <a:rPr lang="en-US" dirty="0" err="1"/>
              <a:t>specifc</a:t>
            </a:r>
            <a:r>
              <a:rPr lang="en-US" dirty="0"/>
              <a:t> chronic </a:t>
            </a:r>
            <a:r>
              <a:rPr lang="en-US" dirty="0" smtClean="0"/>
              <a:t>inﬂammatory reaction </a:t>
            </a:r>
            <a:r>
              <a:rPr lang="en-US" dirty="0"/>
              <a:t>with formation of granulation tissue and healing </a:t>
            </a:r>
            <a:r>
              <a:rPr lang="en-US" dirty="0" smtClean="0"/>
              <a:t>by fibrosis</a:t>
            </a:r>
            <a:r>
              <a:rPr lang="en-US" dirty="0"/>
              <a:t>, it is called chronic </a:t>
            </a:r>
            <a:r>
              <a:rPr lang="en-US" dirty="0" smtClean="0"/>
              <a:t>non-specific </a:t>
            </a:r>
            <a:r>
              <a:rPr lang="en-US" dirty="0"/>
              <a:t>inﬂammation </a:t>
            </a:r>
            <a:r>
              <a:rPr lang="en-US" dirty="0" smtClean="0"/>
              <a:t>e.g. chronic </a:t>
            </a:r>
            <a:r>
              <a:rPr lang="en-US" dirty="0"/>
              <a:t>osteomyelitis, chronic ulcer, lung abscess. </a:t>
            </a:r>
          </a:p>
        </p:txBody>
      </p:sp>
    </p:spTree>
    <p:extLst>
      <p:ext uri="{BB962C8B-B14F-4D97-AF65-F5344CB8AC3E}">
        <p14:creationId xmlns:p14="http://schemas.microsoft.com/office/powerpoint/2010/main" val="399852913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Chronic granulomatous inﬂammation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this, </a:t>
            </a:r>
            <a:r>
              <a:rPr lang="en-US" dirty="0" smtClean="0"/>
              <a:t>the injurious </a:t>
            </a:r>
            <a:r>
              <a:rPr lang="en-US" dirty="0"/>
              <a:t>agent causes a characteristic histologic </a:t>
            </a:r>
            <a:r>
              <a:rPr lang="en-US" dirty="0" smtClean="0"/>
              <a:t>tissue response </a:t>
            </a:r>
            <a:r>
              <a:rPr lang="en-US" dirty="0"/>
              <a:t>by formation of granulomas e.g. tuberculosis, </a:t>
            </a:r>
            <a:r>
              <a:rPr lang="en-US" dirty="0" smtClean="0"/>
              <a:t>leprosy, syphilis</a:t>
            </a:r>
            <a:r>
              <a:rPr lang="en-US" dirty="0"/>
              <a:t>, </a:t>
            </a:r>
            <a:r>
              <a:rPr lang="en-US" dirty="0" err="1"/>
              <a:t>actinomycosis</a:t>
            </a:r>
            <a:r>
              <a:rPr lang="en-US" dirty="0"/>
              <a:t>, sarcoidosis</a:t>
            </a:r>
          </a:p>
        </p:txBody>
      </p:sp>
    </p:spTree>
    <p:extLst>
      <p:ext uri="{BB962C8B-B14F-4D97-AF65-F5344CB8AC3E}">
        <p14:creationId xmlns:p14="http://schemas.microsoft.com/office/powerpoint/2010/main" val="114242405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GRANULOMATOUS INFLAMMATION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Granuloma </a:t>
            </a:r>
            <a:r>
              <a:rPr lang="en-US" dirty="0"/>
              <a:t>is </a:t>
            </a:r>
            <a:r>
              <a:rPr lang="en-US" dirty="0" smtClean="0"/>
              <a:t>defined </a:t>
            </a:r>
            <a:r>
              <a:rPr lang="en-US" dirty="0"/>
              <a:t>as a circumscribed, tiny lesion, </a:t>
            </a:r>
            <a:r>
              <a:rPr lang="en-US" dirty="0" smtClean="0"/>
              <a:t>about 1 </a:t>
            </a:r>
            <a:r>
              <a:rPr lang="en-US" dirty="0"/>
              <a:t>mm in diameter, composed predominantly of collection </a:t>
            </a:r>
            <a:r>
              <a:rPr lang="en-US" dirty="0" smtClean="0"/>
              <a:t>o modified </a:t>
            </a:r>
            <a:r>
              <a:rPr lang="en-US" dirty="0"/>
              <a:t>macrophages called epithelioid cells, and </a:t>
            </a:r>
            <a:r>
              <a:rPr lang="en-US" dirty="0" smtClean="0"/>
              <a:t>rimmed at </a:t>
            </a:r>
            <a:r>
              <a:rPr lang="en-US" dirty="0"/>
              <a:t>the periphery by lymphoid cells. </a:t>
            </a:r>
          </a:p>
        </p:txBody>
      </p:sp>
    </p:spTree>
    <p:extLst>
      <p:ext uri="{BB962C8B-B14F-4D97-AF65-F5344CB8AC3E}">
        <p14:creationId xmlns:p14="http://schemas.microsoft.com/office/powerpoint/2010/main" val="87758324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 OF GRANULOMA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90659" cy="4897293"/>
          </a:xfrm>
        </p:spPr>
        <p:txBody>
          <a:bodyPr>
            <a:normAutofit/>
          </a:bodyPr>
          <a:lstStyle/>
          <a:p>
            <a:r>
              <a:rPr lang="en-US" dirty="0" smtClean="0"/>
              <a:t>Formation </a:t>
            </a:r>
            <a:r>
              <a:rPr lang="en-US" dirty="0"/>
              <a:t>of </a:t>
            </a:r>
            <a:r>
              <a:rPr lang="en-US" dirty="0" smtClean="0"/>
              <a:t>granuloma is </a:t>
            </a:r>
            <a:r>
              <a:rPr lang="en-US" dirty="0"/>
              <a:t>a type IV granulomatous hypersensitivity </a:t>
            </a:r>
            <a:r>
              <a:rPr lang="en-US" dirty="0" smtClean="0"/>
              <a:t>reaction.</a:t>
            </a:r>
            <a:endParaRPr lang="en-US" dirty="0"/>
          </a:p>
          <a:p>
            <a:r>
              <a:rPr lang="en-US" dirty="0"/>
              <a:t>It is a protective defense reaction by the host but </a:t>
            </a:r>
            <a:r>
              <a:rPr lang="en-US" dirty="0" smtClean="0"/>
              <a:t>eventually causes </a:t>
            </a:r>
            <a:r>
              <a:rPr lang="en-US" dirty="0"/>
              <a:t>tissue destruction because of persistence of the </a:t>
            </a:r>
            <a:r>
              <a:rPr lang="en-US" dirty="0" smtClean="0"/>
              <a:t>poorly digestible </a:t>
            </a:r>
            <a:r>
              <a:rPr lang="en-US" dirty="0"/>
              <a:t>antigen e.g. Mycobacterium tuberculosis, M. </a:t>
            </a:r>
            <a:r>
              <a:rPr lang="en-US" dirty="0" err="1" smtClean="0"/>
              <a:t>leprae</a:t>
            </a:r>
            <a:r>
              <a:rPr lang="en-US" dirty="0" smtClean="0"/>
              <a:t>, suture </a:t>
            </a:r>
            <a:r>
              <a:rPr lang="en-US" dirty="0"/>
              <a:t>material, particles of talc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78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TRIPLE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022080" cy="4864735"/>
          </a:xfrm>
        </p:spPr>
        <p:txBody>
          <a:bodyPr>
            <a:normAutofit/>
          </a:bodyPr>
          <a:lstStyle/>
          <a:p>
            <a:r>
              <a:rPr lang="en-US" b="1" dirty="0"/>
              <a:t>Lewis experiment</a:t>
            </a:r>
            <a:r>
              <a:rPr lang="en-US" b="1" dirty="0" smtClean="0"/>
              <a:t>.</a:t>
            </a:r>
          </a:p>
          <a:p>
            <a:r>
              <a:rPr lang="en-US" dirty="0"/>
              <a:t>Lewis induced the changes in the skin of inner </a:t>
            </a:r>
            <a:r>
              <a:rPr lang="en-US" dirty="0" smtClean="0"/>
              <a:t>aspect of </a:t>
            </a:r>
            <a:r>
              <a:rPr lang="en-US" dirty="0"/>
              <a:t>forearm by firm stroking with a blunt point. </a:t>
            </a:r>
            <a:endParaRPr lang="en-US" dirty="0" smtClean="0"/>
          </a:p>
          <a:p>
            <a:r>
              <a:rPr lang="en-US" dirty="0" smtClean="0"/>
              <a:t>The reaction so </a:t>
            </a:r>
            <a:r>
              <a:rPr lang="en-US" dirty="0"/>
              <a:t>elicited is known as </a:t>
            </a:r>
            <a:r>
              <a:rPr lang="en-US" i="1" dirty="0"/>
              <a:t>triple response </a:t>
            </a:r>
            <a:r>
              <a:rPr lang="en-US" dirty="0"/>
              <a:t>or </a:t>
            </a:r>
            <a:r>
              <a:rPr lang="en-US" i="1" dirty="0"/>
              <a:t>red line </a:t>
            </a:r>
            <a:r>
              <a:rPr lang="en-US" i="1" dirty="0" smtClean="0"/>
              <a:t>response</a:t>
            </a:r>
          </a:p>
          <a:p>
            <a:r>
              <a:rPr lang="en-US" i="1" dirty="0" err="1">
                <a:solidFill>
                  <a:srgbClr val="FFFF00"/>
                </a:solidFill>
              </a:rPr>
              <a:t>i</a:t>
            </a:r>
            <a:r>
              <a:rPr lang="en-US" i="1" dirty="0">
                <a:solidFill>
                  <a:srgbClr val="FFFF00"/>
                </a:solidFill>
              </a:rPr>
              <a:t>) Red line </a:t>
            </a:r>
            <a:r>
              <a:rPr lang="en-US" dirty="0"/>
              <a:t>appears within a few seconds after stroking and </a:t>
            </a:r>
            <a:r>
              <a:rPr lang="en-US" dirty="0" smtClean="0"/>
              <a:t>is due </a:t>
            </a:r>
            <a:r>
              <a:rPr lang="en-US" dirty="0"/>
              <a:t>to local </a:t>
            </a:r>
            <a:r>
              <a:rPr lang="en-US" dirty="0" smtClean="0"/>
              <a:t>vasodilatation </a:t>
            </a:r>
            <a:r>
              <a:rPr lang="en-US" dirty="0"/>
              <a:t>of </a:t>
            </a:r>
            <a:r>
              <a:rPr lang="en-US" dirty="0" smtClean="0"/>
              <a:t>capillaries and </a:t>
            </a:r>
            <a:r>
              <a:rPr lang="en-US" dirty="0" err="1"/>
              <a:t>venules</a:t>
            </a:r>
            <a:r>
              <a:rPr lang="en-US" dirty="0" smtClean="0"/>
              <a:t>.</a:t>
            </a:r>
          </a:p>
          <a:p>
            <a:r>
              <a:rPr lang="en-US" i="1" dirty="0">
                <a:solidFill>
                  <a:srgbClr val="FFFF00"/>
                </a:solidFill>
              </a:rPr>
              <a:t>ii) Flare</a:t>
            </a:r>
            <a:r>
              <a:rPr lang="en-US" i="1" dirty="0"/>
              <a:t> </a:t>
            </a:r>
            <a:r>
              <a:rPr lang="en-US" dirty="0"/>
              <a:t>is the bright reddish appearance or flush </a:t>
            </a:r>
            <a:r>
              <a:rPr lang="en-US" dirty="0" smtClean="0"/>
              <a:t>surrounding the </a:t>
            </a:r>
            <a:r>
              <a:rPr lang="en-US" dirty="0"/>
              <a:t>red line and results from </a:t>
            </a:r>
            <a:r>
              <a:rPr lang="en-US" dirty="0" smtClean="0"/>
              <a:t>vasodilatation of </a:t>
            </a:r>
            <a:r>
              <a:rPr lang="en-US" dirty="0"/>
              <a:t>the </a:t>
            </a:r>
            <a:r>
              <a:rPr lang="en-US" dirty="0" smtClean="0"/>
              <a:t>adjacent arterioles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65836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in granuloma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88" y="1340428"/>
            <a:ext cx="8432223" cy="551757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1. Engulfment by macrophages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Macrophages </a:t>
            </a:r>
            <a:r>
              <a:rPr lang="en-US" dirty="0"/>
              <a:t>and monocytes engulf the antigen and try to destroy it.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since </a:t>
            </a:r>
            <a:r>
              <a:rPr lang="en-US" dirty="0" smtClean="0"/>
              <a:t>the antigen </a:t>
            </a:r>
            <a:r>
              <a:rPr lang="en-US" dirty="0"/>
              <a:t>is poorly degradable, these cells fail to digest </a:t>
            </a:r>
            <a:r>
              <a:rPr lang="en-US" dirty="0" smtClean="0"/>
              <a:t>and degrade </a:t>
            </a:r>
            <a:r>
              <a:rPr lang="en-US" dirty="0"/>
              <a:t>the antigen, and instead undergo </a:t>
            </a:r>
            <a:r>
              <a:rPr lang="en-US" dirty="0" smtClean="0"/>
              <a:t>morphologic changes </a:t>
            </a:r>
            <a:r>
              <a:rPr lang="en-US" dirty="0"/>
              <a:t>to transform into epithelioid cells.</a:t>
            </a:r>
          </a:p>
          <a:p>
            <a:r>
              <a:rPr lang="en-US" dirty="0">
                <a:solidFill>
                  <a:srgbClr val="FFFF00"/>
                </a:solidFill>
              </a:rPr>
              <a:t>2. CD4+ T cells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Macrophages</a:t>
            </a:r>
            <a:r>
              <a:rPr lang="en-US" dirty="0"/>
              <a:t>, being </a:t>
            </a:r>
            <a:r>
              <a:rPr lang="en-US" dirty="0" smtClean="0"/>
              <a:t>antigen-presenting cells</a:t>
            </a:r>
            <a:r>
              <a:rPr lang="en-US" dirty="0"/>
              <a:t>, having failed to deal with the antigen, present it to </a:t>
            </a:r>
            <a:r>
              <a:rPr lang="en-US" dirty="0" smtClean="0"/>
              <a:t>CD4+ T </a:t>
            </a:r>
            <a:r>
              <a:rPr lang="en-US" dirty="0"/>
              <a:t>lymphocytes. </a:t>
            </a:r>
            <a:r>
              <a:rPr lang="en-US" dirty="0" smtClean="0"/>
              <a:t>T</a:t>
            </a:r>
          </a:p>
          <a:p>
            <a:r>
              <a:rPr lang="en-US" dirty="0" err="1" smtClean="0"/>
              <a:t>hese</a:t>
            </a:r>
            <a:r>
              <a:rPr lang="en-US" dirty="0" smtClean="0"/>
              <a:t> </a:t>
            </a:r>
            <a:r>
              <a:rPr lang="en-US" dirty="0"/>
              <a:t>lymphocytes get activated and </a:t>
            </a:r>
            <a:r>
              <a:rPr lang="en-US" dirty="0" smtClean="0"/>
              <a:t>elaborate </a:t>
            </a:r>
            <a:r>
              <a:rPr lang="en-US" dirty="0" err="1" smtClean="0"/>
              <a:t>lymphokines</a:t>
            </a:r>
            <a:r>
              <a:rPr lang="en-US" dirty="0" smtClean="0"/>
              <a:t> </a:t>
            </a:r>
            <a:r>
              <a:rPr lang="en-US" dirty="0"/>
              <a:t>(IL-1, IL-2, interferon-g, TNF-a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771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938857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</a:rPr>
              <a:t>3. Cytokines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Various </a:t>
            </a:r>
            <a:r>
              <a:rPr lang="en-US" dirty="0"/>
              <a:t>cytokines formed by activated CD4+ T cells and also by activated macrophages perform the following roles:</a:t>
            </a:r>
          </a:p>
          <a:p>
            <a:r>
              <a:rPr lang="en-US" dirty="0" err="1"/>
              <a:t>i</a:t>
            </a:r>
            <a:r>
              <a:rPr lang="en-US" dirty="0"/>
              <a:t>) IL-1 and IL-2 stimulate proliferation of more T </a:t>
            </a:r>
            <a:r>
              <a:rPr lang="en-US" dirty="0" smtClean="0"/>
              <a:t>cells</a:t>
            </a:r>
          </a:p>
          <a:p>
            <a:r>
              <a:rPr lang="en-US" i="1" dirty="0" smtClean="0"/>
              <a:t>ii</a:t>
            </a:r>
            <a:r>
              <a:rPr lang="en-US" i="1" dirty="0"/>
              <a:t>) Interferon-</a:t>
            </a:r>
            <a:r>
              <a:rPr lang="en-US" dirty="0"/>
              <a:t>g activates macrophages.</a:t>
            </a:r>
            <a:br>
              <a:rPr lang="en-US" dirty="0"/>
            </a:br>
            <a:r>
              <a:rPr lang="en-US" i="1" dirty="0"/>
              <a:t>iii) TNF-</a:t>
            </a:r>
            <a:r>
              <a:rPr lang="en-US" dirty="0"/>
              <a:t>a promotes </a:t>
            </a:r>
            <a:r>
              <a:rPr lang="en-US" dirty="0" smtClean="0"/>
              <a:t>fibroblast </a:t>
            </a:r>
            <a:r>
              <a:rPr lang="en-US" dirty="0"/>
              <a:t>proliferation and activates</a:t>
            </a:r>
            <a:br>
              <a:rPr lang="en-US" dirty="0"/>
            </a:br>
            <a:r>
              <a:rPr lang="en-US" dirty="0"/>
              <a:t>endothelium to secrete </a:t>
            </a:r>
            <a:r>
              <a:rPr lang="en-US" dirty="0" smtClean="0"/>
              <a:t>prostaglandins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iv) Growth factors </a:t>
            </a:r>
            <a:r>
              <a:rPr lang="en-US" dirty="0"/>
              <a:t>(transforming growth factor-b, </a:t>
            </a:r>
            <a:r>
              <a:rPr lang="en-US" dirty="0" smtClean="0"/>
              <a:t>platelet derived </a:t>
            </a:r>
            <a:r>
              <a:rPr lang="en-US" dirty="0"/>
              <a:t>growth factor) elaborated by activated macrophages stimulate </a:t>
            </a:r>
            <a:r>
              <a:rPr lang="en-US" dirty="0" err="1"/>
              <a:t>fbroblast</a:t>
            </a:r>
            <a:r>
              <a:rPr lang="en-US" dirty="0"/>
              <a:t> growth.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8170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</a:t>
            </a:r>
            <a:r>
              <a:rPr lang="en-US" dirty="0"/>
              <a:t>, a granuloma is formed having macrophages </a:t>
            </a:r>
            <a:r>
              <a:rPr lang="en-US" dirty="0" smtClean="0"/>
              <a:t>modified as </a:t>
            </a:r>
            <a:r>
              <a:rPr lang="en-US" dirty="0"/>
              <a:t>epithelioid cells in the </a:t>
            </a:r>
            <a:r>
              <a:rPr lang="en-US" dirty="0" err="1"/>
              <a:t>centre</a:t>
            </a:r>
            <a:r>
              <a:rPr lang="en-US" dirty="0"/>
              <a:t>, with some </a:t>
            </a:r>
            <a:r>
              <a:rPr lang="en-US" dirty="0" smtClean="0"/>
              <a:t>interspersed multinucleate </a:t>
            </a:r>
            <a:r>
              <a:rPr lang="en-US" dirty="0"/>
              <a:t>giant cells, surrounded peripherally </a:t>
            </a:r>
            <a:r>
              <a:rPr lang="en-US" dirty="0" smtClean="0"/>
              <a:t>by lymphocytes </a:t>
            </a:r>
            <a:r>
              <a:rPr lang="en-US" dirty="0"/>
              <a:t>(mainly T cells), and healing by </a:t>
            </a:r>
            <a:r>
              <a:rPr lang="en-US" dirty="0" smtClean="0"/>
              <a:t>fibroblasts or collagen </a:t>
            </a:r>
            <a:r>
              <a:rPr lang="en-US" dirty="0"/>
              <a:t>depending upon the age of granuloma</a:t>
            </a:r>
          </a:p>
        </p:txBody>
      </p:sp>
    </p:spTree>
    <p:extLst>
      <p:ext uri="{BB962C8B-B14F-4D97-AF65-F5344CB8AC3E}">
        <p14:creationId xmlns:p14="http://schemas.microsoft.com/office/powerpoint/2010/main" val="378686984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GRANULOMA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49095" cy="48765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general, a </a:t>
            </a:r>
            <a:r>
              <a:rPr lang="en-US" dirty="0" smtClean="0"/>
              <a:t>granuloma has </a:t>
            </a:r>
            <a:r>
              <a:rPr lang="en-US" dirty="0"/>
              <a:t>the following structural composition:</a:t>
            </a:r>
          </a:p>
          <a:p>
            <a:r>
              <a:rPr lang="en-US" dirty="0">
                <a:solidFill>
                  <a:srgbClr val="FFFF00"/>
                </a:solidFill>
              </a:rPr>
              <a:t>1. Epithelioid cells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are so called because of </a:t>
            </a:r>
            <a:r>
              <a:rPr lang="en-US" dirty="0" smtClean="0"/>
              <a:t>their epithelial </a:t>
            </a:r>
            <a:r>
              <a:rPr lang="en-US" dirty="0"/>
              <a:t>cell-like appearance. </a:t>
            </a:r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dirty="0" err="1" smtClean="0"/>
              <a:t>modife</a:t>
            </a:r>
            <a:r>
              <a:rPr lang="en-US" dirty="0" smtClean="0"/>
              <a:t> macrophages/</a:t>
            </a:r>
            <a:r>
              <a:rPr lang="en-US" dirty="0" err="1" smtClean="0"/>
              <a:t>histiocytes</a:t>
            </a:r>
            <a:r>
              <a:rPr lang="en-US" dirty="0" smtClean="0"/>
              <a:t> </a:t>
            </a:r>
            <a:r>
              <a:rPr lang="en-US" dirty="0"/>
              <a:t>which are somewhat elongated cells </a:t>
            </a:r>
            <a:r>
              <a:rPr lang="en-US" dirty="0" smtClean="0"/>
              <a:t>having slipper-shaped </a:t>
            </a:r>
            <a:r>
              <a:rPr lang="en-US" dirty="0"/>
              <a:t>nucleus.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nuclear chromatin of </a:t>
            </a:r>
            <a:r>
              <a:rPr lang="en-US" dirty="0" smtClean="0"/>
              <a:t>these cells </a:t>
            </a:r>
            <a:r>
              <a:rPr lang="en-US" dirty="0"/>
              <a:t>is vesicular and lightly-staining, while the cytoplasm </a:t>
            </a:r>
            <a:r>
              <a:rPr lang="en-US" dirty="0" smtClean="0"/>
              <a:t>is </a:t>
            </a:r>
            <a:r>
              <a:rPr lang="en-US" dirty="0"/>
              <a:t>abundant, pale-staining with hazy outlines so that the cell</a:t>
            </a:r>
            <a:br>
              <a:rPr lang="en-US" dirty="0"/>
            </a:br>
            <a:r>
              <a:rPr lang="en-US" dirty="0"/>
              <a:t>membrane of adjacent epithelioid cells is closely apposed.</a:t>
            </a:r>
            <a:br>
              <a:rPr lang="en-US" dirty="0"/>
            </a:br>
            <a:r>
              <a:rPr lang="en-US" dirty="0"/>
              <a:t>Epithelioid cells are weakly phagocytic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7841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2. Multinucleate giant cells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Multinucleate </a:t>
            </a:r>
            <a:r>
              <a:rPr lang="en-US" dirty="0"/>
              <a:t>giant cells </a:t>
            </a:r>
            <a:r>
              <a:rPr lang="en-US" dirty="0" smtClean="0"/>
              <a:t>are formed </a:t>
            </a:r>
            <a:r>
              <a:rPr lang="en-US" dirty="0"/>
              <a:t>by fusion of adjacent epithelioid cells and may have </a:t>
            </a:r>
            <a:r>
              <a:rPr lang="en-US" dirty="0" smtClean="0"/>
              <a:t>2 or </a:t>
            </a:r>
            <a:r>
              <a:rPr lang="en-US" dirty="0"/>
              <a:t>more </a:t>
            </a:r>
            <a:r>
              <a:rPr lang="en-US" dirty="0" smtClean="0"/>
              <a:t>nuclei.</a:t>
            </a:r>
          </a:p>
          <a:p>
            <a:r>
              <a:rPr lang="en-US" b="1" dirty="0">
                <a:solidFill>
                  <a:srgbClr val="FFFF00"/>
                </a:solidFill>
              </a:rPr>
              <a:t>3. Lymphoid cells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As </a:t>
            </a:r>
            <a:r>
              <a:rPr lang="en-US" dirty="0"/>
              <a:t>a cell-mediated immune reaction</a:t>
            </a:r>
            <a:br>
              <a:rPr lang="en-US" dirty="0"/>
            </a:br>
            <a:r>
              <a:rPr lang="en-US" dirty="0"/>
              <a:t>to antigen, the host response by lymphocytes is integral </a:t>
            </a:r>
            <a:r>
              <a:rPr lang="en-US" dirty="0" smtClean="0"/>
              <a:t>to composition </a:t>
            </a:r>
            <a:r>
              <a:rPr lang="en-US" dirty="0"/>
              <a:t>of a granuloma. Plasma cells indicative of accelerated humoral immune response are present in some types </a:t>
            </a:r>
            <a:r>
              <a:rPr lang="en-US" dirty="0" smtClean="0"/>
              <a:t>of granulomas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5048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276359" cy="4897293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4. Necrosis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Necrosis </a:t>
            </a:r>
            <a:r>
              <a:rPr lang="en-US" dirty="0"/>
              <a:t>may be a feature of some granulomatous</a:t>
            </a:r>
            <a:br>
              <a:rPr lang="en-US" dirty="0"/>
            </a:br>
            <a:r>
              <a:rPr lang="en-US" dirty="0"/>
              <a:t>conditions e.g. central caseation necrosis in tuberculosis, </a:t>
            </a:r>
            <a:r>
              <a:rPr lang="en-US" dirty="0" smtClean="0"/>
              <a:t>s called </a:t>
            </a:r>
            <a:r>
              <a:rPr lang="en-US" dirty="0"/>
              <a:t>because of its dry cheese-like appearance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5. Fibrosis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Fibrosis </a:t>
            </a:r>
            <a:r>
              <a:rPr lang="en-US" dirty="0"/>
              <a:t>is a feature of healing by </a:t>
            </a:r>
            <a:r>
              <a:rPr lang="en-US" dirty="0" err="1" smtClean="0"/>
              <a:t>proliferatin</a:t>
            </a:r>
            <a:r>
              <a:rPr lang="en-US" dirty="0" smtClean="0"/>
              <a:t> </a:t>
            </a:r>
            <a:r>
              <a:rPr lang="en-US" dirty="0" err="1" smtClean="0"/>
              <a:t>fobroblasts</a:t>
            </a:r>
            <a:r>
              <a:rPr lang="en-US" dirty="0" smtClean="0"/>
              <a:t> </a:t>
            </a:r>
            <a:r>
              <a:rPr lang="en-US" dirty="0"/>
              <a:t>at the periphery of granuloma.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0452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</a:t>
            </a:r>
            <a:r>
              <a:rPr lang="en-US" b="1" dirty="0" err="1" smtClean="0"/>
              <a:t>Granulomatous</a:t>
            </a:r>
            <a:r>
              <a:rPr lang="en-US" b="1" dirty="0" smtClean="0"/>
              <a:t>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Granulomatous </a:t>
            </a:r>
            <a:r>
              <a:rPr lang="en-US" dirty="0"/>
              <a:t>inﬂammation is typical of reaction </a:t>
            </a:r>
            <a:r>
              <a:rPr lang="en-US" dirty="0" smtClean="0"/>
              <a:t>to poorly </a:t>
            </a:r>
            <a:r>
              <a:rPr lang="en-US" dirty="0"/>
              <a:t>digestible agents elicited by tuberculosis, </a:t>
            </a:r>
            <a:r>
              <a:rPr lang="en-US" dirty="0" smtClean="0"/>
              <a:t>leprosy, fungal </a:t>
            </a:r>
            <a:r>
              <a:rPr lang="en-US" dirty="0"/>
              <a:t>infections, schistosomiasis, foreign particles </a:t>
            </a:r>
            <a:r>
              <a:rPr lang="en-US" dirty="0" err="1"/>
              <a:t>etc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230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Harsh Mohan Text Book of 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dirty="0" smtClean="0"/>
              <a:t> Pathologic Basis of Disease,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788535"/>
          </a:xfrm>
        </p:spPr>
        <p:txBody>
          <a:bodyPr/>
          <a:lstStyle/>
          <a:p>
            <a:r>
              <a:rPr lang="en-US" i="1" dirty="0"/>
              <a:t>iii) Wheal </a:t>
            </a:r>
            <a:r>
              <a:rPr lang="en-US" dirty="0"/>
              <a:t>is the swelling or </a:t>
            </a:r>
            <a:r>
              <a:rPr lang="en-US" dirty="0" err="1"/>
              <a:t>oedema</a:t>
            </a:r>
            <a:r>
              <a:rPr lang="en-US" dirty="0"/>
              <a:t> of the surrounding </a:t>
            </a:r>
            <a:r>
              <a:rPr lang="en-US" dirty="0" smtClean="0"/>
              <a:t>skin occurring </a:t>
            </a:r>
            <a:r>
              <a:rPr lang="en-US" dirty="0"/>
              <a:t>due to transudation of fluid into the </a:t>
            </a:r>
            <a:r>
              <a:rPr lang="en-US" dirty="0" smtClean="0"/>
              <a:t>extravascular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29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Altered Vascular Permeability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7" y="1331496"/>
            <a:ext cx="9015663" cy="539014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PATHOGENESIS</a:t>
            </a:r>
          </a:p>
          <a:p>
            <a:r>
              <a:rPr lang="en-US" dirty="0"/>
              <a:t>In and around the inflamed tissue, there </a:t>
            </a:r>
            <a:r>
              <a:rPr lang="en-US" dirty="0" smtClean="0"/>
              <a:t>is accumulation </a:t>
            </a:r>
            <a:r>
              <a:rPr lang="en-US" dirty="0"/>
              <a:t>of </a:t>
            </a:r>
            <a:r>
              <a:rPr lang="en-US" dirty="0" err="1"/>
              <a:t>oedema</a:t>
            </a:r>
            <a:r>
              <a:rPr lang="en-US" dirty="0"/>
              <a:t> fluid in the interstitial </a:t>
            </a:r>
            <a:r>
              <a:rPr lang="en-US" dirty="0" smtClean="0"/>
              <a:t>compartment which </a:t>
            </a:r>
            <a:r>
              <a:rPr lang="en-US" dirty="0"/>
              <a:t>comes from blood plasma by its escape through </a:t>
            </a:r>
            <a:r>
              <a:rPr lang="en-US" dirty="0" smtClean="0"/>
              <a:t>the endothelial </a:t>
            </a:r>
            <a:r>
              <a:rPr lang="en-US" dirty="0"/>
              <a:t>wall of peripheral </a:t>
            </a:r>
            <a:r>
              <a:rPr lang="en-US" dirty="0" smtClean="0"/>
              <a:t>vascular bed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initial </a:t>
            </a:r>
            <a:r>
              <a:rPr lang="en-US" dirty="0" smtClean="0"/>
              <a:t>stage, the </a:t>
            </a:r>
            <a:r>
              <a:rPr lang="en-US" dirty="0"/>
              <a:t>escape of fluid is due to vasodilatation and </a:t>
            </a:r>
            <a:r>
              <a:rPr lang="en-US" dirty="0" smtClean="0"/>
              <a:t>consequent elevation </a:t>
            </a:r>
            <a:r>
              <a:rPr lang="en-US" dirty="0"/>
              <a:t>in </a:t>
            </a:r>
            <a:r>
              <a:rPr lang="en-US" dirty="0" smtClean="0"/>
              <a:t>hydrostatic pressure.</a:t>
            </a:r>
          </a:p>
          <a:p>
            <a:r>
              <a:rPr lang="en-US" dirty="0"/>
              <a:t>The appearance of inflammatory </a:t>
            </a:r>
            <a:r>
              <a:rPr lang="en-US" dirty="0" err="1"/>
              <a:t>oedema</a:t>
            </a:r>
            <a:r>
              <a:rPr lang="en-US" dirty="0"/>
              <a:t> due to </a:t>
            </a:r>
            <a:r>
              <a:rPr lang="en-US" dirty="0" smtClean="0"/>
              <a:t>increased vascular </a:t>
            </a:r>
            <a:r>
              <a:rPr lang="en-US" dirty="0"/>
              <a:t>permeability of microvascular bed is explained on </a:t>
            </a:r>
            <a:r>
              <a:rPr lang="en-US" dirty="0" smtClean="0"/>
              <a:t>the basis </a:t>
            </a:r>
            <a:r>
              <a:rPr lang="en-US" dirty="0"/>
              <a:t>of Starling’s hypothesis.</a:t>
            </a:r>
          </a:p>
        </p:txBody>
      </p:sp>
    </p:spTree>
    <p:extLst>
      <p:ext uri="{BB962C8B-B14F-4D97-AF65-F5344CB8AC3E}">
        <p14:creationId xmlns:p14="http://schemas.microsoft.com/office/powerpoint/2010/main" val="1854482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411441" cy="5032375"/>
          </a:xfrm>
        </p:spPr>
        <p:txBody>
          <a:bodyPr>
            <a:normAutofit/>
          </a:bodyPr>
          <a:lstStyle/>
          <a:p>
            <a:r>
              <a:rPr lang="en-US" dirty="0" err="1"/>
              <a:t>i</a:t>
            </a:r>
            <a:r>
              <a:rPr lang="en-US" dirty="0"/>
              <a:t>) Forces that cause outward movement of fluid </a:t>
            </a:r>
            <a:r>
              <a:rPr lang="en-US" dirty="0" smtClean="0"/>
              <a:t>from microcirculation</a:t>
            </a:r>
            <a:r>
              <a:rPr lang="en-US" dirty="0"/>
              <a:t>: These are intravascular hydrostatic </a:t>
            </a:r>
            <a:r>
              <a:rPr lang="en-US" dirty="0" smtClean="0"/>
              <a:t>pressure and </a:t>
            </a:r>
            <a:r>
              <a:rPr lang="en-US" dirty="0"/>
              <a:t>colloid osmotic pressure of interstitial fluid.</a:t>
            </a:r>
          </a:p>
          <a:p>
            <a:r>
              <a:rPr lang="en-US" dirty="0"/>
              <a:t>ii) Forces that cause inward movement of interstitial fluid </a:t>
            </a:r>
            <a:r>
              <a:rPr lang="en-US" dirty="0" smtClean="0"/>
              <a:t>into circulation</a:t>
            </a:r>
            <a:r>
              <a:rPr lang="en-US" dirty="0"/>
              <a:t>: These are intravascular colloid osmotic </a:t>
            </a:r>
            <a:r>
              <a:rPr lang="en-US" dirty="0" smtClean="0"/>
              <a:t>pressure and </a:t>
            </a:r>
            <a:r>
              <a:rPr lang="en-US" dirty="0"/>
              <a:t>hydrostatic pressure of interstitial fluid.</a:t>
            </a:r>
          </a:p>
        </p:txBody>
      </p:sp>
    </p:spTree>
    <p:extLst>
      <p:ext uri="{BB962C8B-B14F-4D97-AF65-F5344CB8AC3E}">
        <p14:creationId xmlns:p14="http://schemas.microsoft.com/office/powerpoint/2010/main" val="35091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411441" cy="5032375"/>
          </a:xfrm>
        </p:spPr>
        <p:txBody>
          <a:bodyPr>
            <a:normAutofit/>
          </a:bodyPr>
          <a:lstStyle/>
          <a:p>
            <a:r>
              <a:rPr lang="en-US" dirty="0"/>
              <a:t>However, in </a:t>
            </a:r>
            <a:r>
              <a:rPr lang="en-US" dirty="0" smtClean="0"/>
              <a:t>inflamed tissues</a:t>
            </a:r>
            <a:r>
              <a:rPr lang="en-US" dirty="0"/>
              <a:t>, the endothelial </a:t>
            </a:r>
            <a:r>
              <a:rPr lang="en-US" dirty="0" smtClean="0"/>
              <a:t>lining of microvasculature becomes </a:t>
            </a:r>
            <a:r>
              <a:rPr lang="en-US" dirty="0"/>
              <a:t>more leaky. </a:t>
            </a:r>
            <a:endParaRPr lang="en-US" dirty="0" smtClean="0"/>
          </a:p>
          <a:p>
            <a:r>
              <a:rPr lang="en-US" dirty="0" smtClean="0"/>
              <a:t>Consequently, intravascular </a:t>
            </a:r>
            <a:r>
              <a:rPr lang="en-US" dirty="0"/>
              <a:t>colloid osmotic pressure decreases and </a:t>
            </a:r>
            <a:r>
              <a:rPr lang="en-US" dirty="0" smtClean="0"/>
              <a:t>osmotic pressure </a:t>
            </a:r>
            <a:r>
              <a:rPr lang="en-US" dirty="0"/>
              <a:t>of the </a:t>
            </a:r>
            <a:r>
              <a:rPr lang="en-US" dirty="0" smtClean="0"/>
              <a:t>interstitial fluid </a:t>
            </a:r>
            <a:r>
              <a:rPr lang="en-US" dirty="0"/>
              <a:t>increases resulting in </a:t>
            </a:r>
            <a:r>
              <a:rPr lang="en-US" dirty="0" smtClean="0"/>
              <a:t>excessive outward </a:t>
            </a:r>
            <a:r>
              <a:rPr lang="en-US" dirty="0"/>
              <a:t>flow of fluid into the interstitial compartment which </a:t>
            </a:r>
            <a:r>
              <a:rPr lang="en-US" dirty="0" smtClean="0"/>
              <a:t>is exudative inflammatory </a:t>
            </a:r>
            <a:r>
              <a:rPr lang="en-US" dirty="0" err="1"/>
              <a:t>oedema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7" y="365126"/>
            <a:ext cx="893545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PATTERNS OF INCREASED VASCULAR PERMEABILITY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1350818"/>
            <a:ext cx="8841935" cy="5361709"/>
          </a:xfrm>
        </p:spPr>
        <p:txBody>
          <a:bodyPr>
            <a:normAutofit/>
          </a:bodyPr>
          <a:lstStyle/>
          <a:p>
            <a:r>
              <a:rPr lang="en-US" dirty="0" smtClean="0"/>
              <a:t>Increased </a:t>
            </a:r>
            <a:r>
              <a:rPr lang="en-US" dirty="0"/>
              <a:t>vascular permeability in acute </a:t>
            </a:r>
            <a:r>
              <a:rPr lang="en-US" dirty="0" smtClean="0"/>
              <a:t>inflammation by </a:t>
            </a:r>
            <a:r>
              <a:rPr lang="en-US" dirty="0"/>
              <a:t>which normally non-permeable endothelial layer </a:t>
            </a:r>
            <a:r>
              <a:rPr lang="en-US" dirty="0" smtClean="0"/>
              <a:t>of microvasculature </a:t>
            </a:r>
            <a:r>
              <a:rPr lang="en-US" dirty="0"/>
              <a:t>becomes leaky can have following </a:t>
            </a:r>
            <a:r>
              <a:rPr lang="en-US" dirty="0" smtClean="0"/>
              <a:t>patterns and </a:t>
            </a:r>
            <a:r>
              <a:rPr lang="en-US" dirty="0"/>
              <a:t>mechanisms which may be acting singly or more often </a:t>
            </a:r>
            <a:r>
              <a:rPr lang="en-US" dirty="0" smtClean="0"/>
              <a:t>in combination</a:t>
            </a:r>
          </a:p>
          <a:p>
            <a:r>
              <a:rPr lang="en-US" dirty="0" err="1"/>
              <a:t>i</a:t>
            </a:r>
            <a:r>
              <a:rPr lang="en-US" dirty="0"/>
              <a:t>) Contraction of endothelial </a:t>
            </a:r>
            <a:r>
              <a:rPr lang="en-US" dirty="0" smtClean="0"/>
              <a:t>cells</a:t>
            </a:r>
          </a:p>
          <a:p>
            <a:r>
              <a:rPr lang="en-US" dirty="0"/>
              <a:t>ii) Contraction or mild endothelial damage </a:t>
            </a:r>
            <a:endParaRPr lang="en-US" dirty="0" smtClean="0"/>
          </a:p>
          <a:p>
            <a:r>
              <a:rPr lang="en-US" dirty="0"/>
              <a:t>iii) Direct injury to endothelial cells </a:t>
            </a:r>
            <a:endParaRPr lang="en-US" dirty="0" smtClean="0"/>
          </a:p>
          <a:p>
            <a:r>
              <a:rPr lang="en-US" dirty="0">
                <a:solidFill>
                  <a:srgbClr val="FFFF00"/>
                </a:solidFill>
              </a:rPr>
              <a:t>iv) Leucocyte-mediated endothelial injury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v) Leakiness in </a:t>
            </a:r>
            <a:r>
              <a:rPr lang="en-US" dirty="0" err="1">
                <a:solidFill>
                  <a:srgbClr val="FFFF00"/>
                </a:solidFill>
              </a:rPr>
              <a:t>neovascularisation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) Contraction of endothelial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5" y="1361210"/>
            <a:ext cx="8821880" cy="5496790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the </a:t>
            </a:r>
            <a:r>
              <a:rPr lang="en-US" dirty="0" smtClean="0"/>
              <a:t>most common </a:t>
            </a:r>
            <a:r>
              <a:rPr lang="en-US" dirty="0"/>
              <a:t>mechanism of increased leakiness that affects </a:t>
            </a:r>
            <a:r>
              <a:rPr lang="en-US" dirty="0" err="1" smtClean="0"/>
              <a:t>venules</a:t>
            </a:r>
            <a:r>
              <a:rPr lang="en-US" dirty="0" smtClean="0"/>
              <a:t> exclusively </a:t>
            </a:r>
            <a:r>
              <a:rPr lang="en-US" dirty="0"/>
              <a:t>while capillaries and arterioles remain unaffected.</a:t>
            </a:r>
          </a:p>
          <a:p>
            <a:r>
              <a:rPr lang="en-US" dirty="0"/>
              <a:t>The endothelial cells develop </a:t>
            </a:r>
            <a:r>
              <a:rPr lang="en-US" dirty="0" smtClean="0"/>
              <a:t>temporary gaps </a:t>
            </a:r>
            <a:r>
              <a:rPr lang="en-US" dirty="0"/>
              <a:t>between </a:t>
            </a:r>
            <a:r>
              <a:rPr lang="en-US" dirty="0" smtClean="0"/>
              <a:t>them due </a:t>
            </a:r>
            <a:r>
              <a:rPr lang="en-US" dirty="0"/>
              <a:t>to their contraction </a:t>
            </a:r>
            <a:r>
              <a:rPr lang="en-US" dirty="0" smtClean="0"/>
              <a:t>resulting in </a:t>
            </a:r>
            <a:r>
              <a:rPr lang="en-US" dirty="0"/>
              <a:t>vascular leakiness. </a:t>
            </a:r>
            <a:endParaRPr lang="en-US" dirty="0" smtClean="0"/>
          </a:p>
          <a:p>
            <a:r>
              <a:rPr lang="en-US" dirty="0" smtClean="0"/>
              <a:t>It is mediated </a:t>
            </a:r>
            <a:r>
              <a:rPr lang="en-US" dirty="0"/>
              <a:t>by the release of histamine, bradykinin and </a:t>
            </a:r>
            <a:r>
              <a:rPr lang="en-US" dirty="0" smtClean="0"/>
              <a:t>other chemical </a:t>
            </a:r>
            <a:r>
              <a:rPr lang="en-US" dirty="0"/>
              <a:t>mediators.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response begins immediately </a:t>
            </a:r>
            <a:r>
              <a:rPr lang="en-US" dirty="0" smtClean="0"/>
              <a:t>after injury</a:t>
            </a:r>
            <a:r>
              <a:rPr lang="en-US" dirty="0"/>
              <a:t>, is usually reversible, and is for short duration (</a:t>
            </a:r>
            <a:r>
              <a:rPr lang="en-US" dirty="0" smtClean="0"/>
              <a:t>15-30 minutes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20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4"/>
            <a:ext cx="8702040" cy="4910455"/>
          </a:xfrm>
        </p:spPr>
        <p:txBody>
          <a:bodyPr/>
          <a:lstStyle/>
          <a:p>
            <a:r>
              <a:rPr lang="en-US" dirty="0" smtClean="0"/>
              <a:t>Inflammation </a:t>
            </a:r>
            <a:r>
              <a:rPr lang="en-US" dirty="0"/>
              <a:t>is defined as </a:t>
            </a:r>
            <a:r>
              <a:rPr lang="en-US" dirty="0" smtClean="0"/>
              <a:t>the local </a:t>
            </a:r>
            <a:r>
              <a:rPr lang="en-US" dirty="0"/>
              <a:t>response of living mammalian tissues to injury from </a:t>
            </a:r>
            <a:r>
              <a:rPr lang="en-US" dirty="0" smtClean="0"/>
              <a:t>any agent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 body defense reaction in order to eliminate </a:t>
            </a:r>
            <a:r>
              <a:rPr lang="en-US" dirty="0" smtClean="0"/>
              <a:t>or limit </a:t>
            </a:r>
            <a:r>
              <a:rPr lang="en-US" dirty="0"/>
              <a:t>the spread of injurious agent, followed by removal of </a:t>
            </a:r>
            <a:r>
              <a:rPr lang="en-US" dirty="0" smtClean="0"/>
              <a:t>the </a:t>
            </a:r>
            <a:r>
              <a:rPr lang="en-US" dirty="0" err="1" smtClean="0"/>
              <a:t>necrosed</a:t>
            </a:r>
            <a:r>
              <a:rPr lang="en-US" dirty="0" smtClean="0"/>
              <a:t> </a:t>
            </a:r>
            <a:r>
              <a:rPr lang="en-US" dirty="0"/>
              <a:t>cells and tissues.</a:t>
            </a:r>
          </a:p>
        </p:txBody>
      </p:sp>
    </p:spTree>
    <p:extLst>
      <p:ext uri="{BB962C8B-B14F-4D97-AF65-F5344CB8AC3E}">
        <p14:creationId xmlns:p14="http://schemas.microsoft.com/office/powerpoint/2010/main" val="13254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ii) Contraction or mild endothelial damage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297141" cy="48972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mechanism</a:t>
            </a:r>
            <a:r>
              <a:rPr lang="en-US" dirty="0"/>
              <a:t>, there is structural re-</a:t>
            </a:r>
            <a:r>
              <a:rPr lang="en-US" dirty="0" err="1"/>
              <a:t>organisation</a:t>
            </a:r>
            <a:r>
              <a:rPr lang="en-US" dirty="0"/>
              <a:t> of the </a:t>
            </a:r>
            <a:r>
              <a:rPr lang="en-US" dirty="0" smtClean="0"/>
              <a:t>cytoskeleton of </a:t>
            </a:r>
            <a:r>
              <a:rPr lang="en-US" dirty="0"/>
              <a:t>endothelial cells that causes reversible retraction </a:t>
            </a:r>
            <a:r>
              <a:rPr lang="en-US" dirty="0" smtClean="0"/>
              <a:t>at the </a:t>
            </a:r>
            <a:r>
              <a:rPr lang="en-US" dirty="0"/>
              <a:t>intercellular junctions or mild form of </a:t>
            </a:r>
            <a:r>
              <a:rPr lang="en-US" dirty="0" smtClean="0"/>
              <a:t>endothelial damage</a:t>
            </a:r>
            <a:r>
              <a:rPr lang="en-US" dirty="0"/>
              <a:t>.</a:t>
            </a:r>
          </a:p>
          <a:p>
            <a:r>
              <a:rPr lang="en-US" dirty="0"/>
              <a:t>This change affects </a:t>
            </a:r>
            <a:r>
              <a:rPr lang="en-US" dirty="0" err="1"/>
              <a:t>venules</a:t>
            </a:r>
            <a:r>
              <a:rPr lang="en-US" dirty="0"/>
              <a:t> and capillaries and is </a:t>
            </a:r>
            <a:r>
              <a:rPr lang="en-US" dirty="0" smtClean="0"/>
              <a:t>mediated by </a:t>
            </a:r>
            <a:r>
              <a:rPr lang="en-US" dirty="0"/>
              <a:t>cytokines such as </a:t>
            </a:r>
            <a:r>
              <a:rPr lang="en-US" dirty="0" smtClean="0"/>
              <a:t>interleukin- 1 </a:t>
            </a:r>
            <a:r>
              <a:rPr lang="en-US" dirty="0"/>
              <a:t>(IL-1) and </a:t>
            </a:r>
            <a:r>
              <a:rPr lang="en-US" dirty="0" err="1"/>
              <a:t>tumour</a:t>
            </a:r>
            <a:r>
              <a:rPr lang="en-US" dirty="0"/>
              <a:t> </a:t>
            </a:r>
            <a:r>
              <a:rPr lang="en-US" dirty="0" smtClean="0"/>
              <a:t>necrosis factor </a:t>
            </a:r>
            <a:r>
              <a:rPr lang="en-US" dirty="0"/>
              <a:t>(TNF)-a. The onset of response occurs after delay of </a:t>
            </a:r>
            <a:r>
              <a:rPr lang="en-US" dirty="0" smtClean="0"/>
              <a:t>4-6 hours </a:t>
            </a:r>
            <a:r>
              <a:rPr lang="en-US" dirty="0"/>
              <a:t>following injury and lasts for several hours to days.</a:t>
            </a:r>
          </a:p>
          <a:p>
            <a:r>
              <a:rPr lang="en-US" dirty="0"/>
              <a:t>Classic example of delayed and prolonged leakage </a:t>
            </a:r>
            <a:r>
              <a:rPr lang="en-US" dirty="0" smtClean="0"/>
              <a:t>is appearance </a:t>
            </a:r>
            <a:r>
              <a:rPr lang="en-US" dirty="0"/>
              <a:t>of sunburns mediated by ultraviolet radiation.</a:t>
            </a:r>
          </a:p>
        </p:txBody>
      </p:sp>
    </p:spTree>
    <p:extLst>
      <p:ext uri="{BB962C8B-B14F-4D97-AF65-F5344CB8AC3E}">
        <p14:creationId xmlns:p14="http://schemas.microsoft.com/office/powerpoint/2010/main" val="1328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iii) Direct injury to endothelial cells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9284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Direct </a:t>
            </a:r>
            <a:r>
              <a:rPr lang="en-US" dirty="0"/>
              <a:t>injury to </a:t>
            </a:r>
            <a:r>
              <a:rPr lang="en-US" dirty="0" smtClean="0"/>
              <a:t>the endothelium </a:t>
            </a:r>
            <a:r>
              <a:rPr lang="en-US" dirty="0"/>
              <a:t>causes cell necrosis and appearance of </a:t>
            </a:r>
            <a:r>
              <a:rPr lang="en-US" dirty="0" err="1" smtClean="0"/>
              <a:t>physicagaps</a:t>
            </a:r>
            <a:r>
              <a:rPr lang="en-US" dirty="0" smtClean="0"/>
              <a:t> </a:t>
            </a:r>
            <a:r>
              <a:rPr lang="en-US" dirty="0"/>
              <a:t>at the sites of detached endothelial cells. </a:t>
            </a:r>
            <a:endParaRPr lang="en-US" dirty="0" smtClean="0"/>
          </a:p>
          <a:p>
            <a:r>
              <a:rPr lang="en-US" dirty="0" smtClean="0"/>
              <a:t>Process of thrombosis </a:t>
            </a:r>
            <a:r>
              <a:rPr lang="en-US" dirty="0"/>
              <a:t>involving platelets and fibrin is initiated at </a:t>
            </a:r>
            <a:r>
              <a:rPr lang="en-US" dirty="0" smtClean="0"/>
              <a:t>the site </a:t>
            </a:r>
            <a:r>
              <a:rPr lang="en-US" dirty="0"/>
              <a:t>of damaged endothelial cells. The change affects all </a:t>
            </a:r>
            <a:r>
              <a:rPr lang="en-US" dirty="0" smtClean="0"/>
              <a:t>levels of </a:t>
            </a:r>
            <a:r>
              <a:rPr lang="en-US" dirty="0"/>
              <a:t>microvasculature (</a:t>
            </a:r>
            <a:r>
              <a:rPr lang="en-US" dirty="0" err="1"/>
              <a:t>venules</a:t>
            </a:r>
            <a:r>
              <a:rPr lang="en-US" dirty="0"/>
              <a:t>, capillaries and arterioles). </a:t>
            </a:r>
            <a:endParaRPr lang="en-US" dirty="0" smtClean="0"/>
          </a:p>
          <a:p>
            <a:r>
              <a:rPr lang="en-US" dirty="0" smtClean="0"/>
              <a:t>The increased </a:t>
            </a:r>
            <a:r>
              <a:rPr lang="en-US" dirty="0"/>
              <a:t>permeability may either appear </a:t>
            </a:r>
            <a:r>
              <a:rPr lang="en-US" dirty="0" smtClean="0"/>
              <a:t>immediately after injury </a:t>
            </a:r>
            <a:r>
              <a:rPr lang="en-US" dirty="0"/>
              <a:t>and last for several hours or days (immediate </a:t>
            </a:r>
            <a:r>
              <a:rPr lang="en-US" dirty="0" smtClean="0"/>
              <a:t>sustained leakage</a:t>
            </a:r>
            <a:r>
              <a:rPr lang="en-US" dirty="0"/>
              <a:t>), or may occur after a delay of 2-12 hours and last </a:t>
            </a:r>
            <a:r>
              <a:rPr lang="en-US" dirty="0" smtClean="0"/>
              <a:t>for hours </a:t>
            </a:r>
            <a:r>
              <a:rPr lang="en-US" dirty="0"/>
              <a:t>or days (delayed </a:t>
            </a:r>
            <a:r>
              <a:rPr lang="en-US" dirty="0" smtClean="0"/>
              <a:t>prolonged leakage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037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38705" cy="494924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iv) Leucocyte-mediated endothelial injury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Adherence of </a:t>
            </a:r>
            <a:r>
              <a:rPr lang="en-US" dirty="0"/>
              <a:t>leucocytes to the endothelium at the site of </a:t>
            </a:r>
            <a:r>
              <a:rPr lang="en-US" dirty="0" smtClean="0"/>
              <a:t>inflammation may </a:t>
            </a:r>
            <a:r>
              <a:rPr lang="en-US" dirty="0"/>
              <a:t>result in activation of leucocytes.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activated </a:t>
            </a:r>
            <a:r>
              <a:rPr lang="en-US" dirty="0" smtClean="0"/>
              <a:t>leucocytes release </a:t>
            </a:r>
            <a:r>
              <a:rPr lang="en-US" dirty="0"/>
              <a:t>proteolytic enzymes and toxic oxygen species </a:t>
            </a:r>
            <a:r>
              <a:rPr lang="en-US" dirty="0" smtClean="0"/>
              <a:t>which may </a:t>
            </a:r>
            <a:r>
              <a:rPr lang="en-US" dirty="0"/>
              <a:t>cause endothelial injury and increased vascular leakiness.</a:t>
            </a:r>
          </a:p>
          <a:p>
            <a:r>
              <a:rPr lang="en-US" dirty="0"/>
              <a:t>This form of increased vascular leakiness affects mostly </a:t>
            </a:r>
            <a:r>
              <a:rPr lang="en-US" dirty="0" err="1" smtClean="0"/>
              <a:t>venules</a:t>
            </a:r>
            <a:r>
              <a:rPr lang="en-US" dirty="0" smtClean="0"/>
              <a:t> and </a:t>
            </a:r>
            <a:r>
              <a:rPr lang="en-US" dirty="0"/>
              <a:t>is a late response.</a:t>
            </a:r>
          </a:p>
          <a:p>
            <a:r>
              <a:rPr lang="en-US" dirty="0"/>
              <a:t>The </a:t>
            </a:r>
            <a:r>
              <a:rPr lang="en-US" dirty="0" smtClean="0"/>
              <a:t>examples are </a:t>
            </a:r>
            <a:r>
              <a:rPr lang="en-US" dirty="0"/>
              <a:t>seen in sites where leucocytes </a:t>
            </a:r>
            <a:r>
              <a:rPr lang="en-US" dirty="0" smtClean="0"/>
              <a:t>adhere to </a:t>
            </a:r>
            <a:r>
              <a:rPr lang="en-US" dirty="0"/>
              <a:t>the </a:t>
            </a:r>
            <a:r>
              <a:rPr lang="en-US" dirty="0" smtClean="0"/>
              <a:t>vascular endothelium </a:t>
            </a:r>
            <a:r>
              <a:rPr lang="en-US" dirty="0"/>
              <a:t>e.g. in pulmonary </a:t>
            </a:r>
            <a:r>
              <a:rPr lang="en-US" dirty="0" err="1"/>
              <a:t>venules</a:t>
            </a:r>
            <a:r>
              <a:rPr lang="en-US" dirty="0"/>
              <a:t> </a:t>
            </a:r>
            <a:r>
              <a:rPr lang="en-US" dirty="0" smtClean="0"/>
              <a:t>and capillaries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69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v) Leakiness in </a:t>
            </a:r>
            <a:r>
              <a:rPr lang="en-US" dirty="0" err="1">
                <a:solidFill>
                  <a:srgbClr val="FFFF00"/>
                </a:solidFill>
              </a:rPr>
              <a:t>neovascularisation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In </a:t>
            </a:r>
            <a:r>
              <a:rPr lang="en-US" dirty="0"/>
              <a:t>addition, the </a:t>
            </a:r>
            <a:r>
              <a:rPr lang="en-US" dirty="0" smtClean="0"/>
              <a:t>newly formed </a:t>
            </a:r>
            <a:r>
              <a:rPr lang="en-US" dirty="0"/>
              <a:t>capillaries under the influence of vascular </a:t>
            </a:r>
            <a:r>
              <a:rPr lang="en-US" dirty="0" smtClean="0"/>
              <a:t>endothelial growth </a:t>
            </a:r>
            <a:r>
              <a:rPr lang="en-US" dirty="0"/>
              <a:t>factor (VEGF) during</a:t>
            </a:r>
          </a:p>
        </p:txBody>
      </p:sp>
    </p:spTree>
    <p:extLst>
      <p:ext uri="{BB962C8B-B14F-4D97-AF65-F5344CB8AC3E}">
        <p14:creationId xmlns:p14="http://schemas.microsoft.com/office/powerpoint/2010/main" val="7244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70156"/>
          </a:xfrm>
        </p:spPr>
        <p:txBody>
          <a:bodyPr>
            <a:normAutofit fontScale="90000"/>
          </a:bodyPr>
          <a:lstStyle/>
          <a:p>
            <a:r>
              <a:rPr lang="en-US" dirty="0"/>
              <a:t>II. CELLULAR </a:t>
            </a:r>
            <a:r>
              <a:rPr lang="en-US" dirty="0" smtClean="0"/>
              <a:t>EVENTS OF INFLAMMTION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cellular phase of inflammation consists of 2 processes:</a:t>
            </a:r>
          </a:p>
          <a:p>
            <a:r>
              <a:rPr lang="en-US" dirty="0"/>
              <a:t>1. exudation of leucocytes; and</a:t>
            </a:r>
          </a:p>
          <a:p>
            <a:r>
              <a:rPr lang="en-US" dirty="0"/>
              <a:t>2. phagocytosis.</a:t>
            </a:r>
          </a:p>
        </p:txBody>
      </p:sp>
    </p:spTree>
    <p:extLst>
      <p:ext uri="{BB962C8B-B14F-4D97-AF65-F5344CB8AC3E}">
        <p14:creationId xmlns:p14="http://schemas.microsoft.com/office/powerpoint/2010/main" val="38706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Exudation of Leucocytes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2614" cy="492846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escape of leucocytes from the lumen of </a:t>
            </a:r>
            <a:r>
              <a:rPr lang="en-US" dirty="0" smtClean="0"/>
              <a:t>microvasculature to </a:t>
            </a:r>
            <a:r>
              <a:rPr lang="en-US" dirty="0"/>
              <a:t>the interstitial tissue is the most important feature </a:t>
            </a:r>
            <a:r>
              <a:rPr lang="en-US" dirty="0" smtClean="0"/>
              <a:t>of inflammatory </a:t>
            </a:r>
            <a:r>
              <a:rPr lang="en-US" dirty="0"/>
              <a:t>response.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acute </a:t>
            </a:r>
            <a:r>
              <a:rPr lang="en-US" dirty="0" smtClean="0"/>
              <a:t>inflammation, </a:t>
            </a:r>
            <a:r>
              <a:rPr lang="en-US" dirty="0" err="1" smtClean="0"/>
              <a:t>polymorphonuclear</a:t>
            </a:r>
            <a:r>
              <a:rPr lang="en-US" dirty="0" smtClean="0"/>
              <a:t> neutrophils </a:t>
            </a:r>
            <a:r>
              <a:rPr lang="en-US" dirty="0"/>
              <a:t>(PMNs) comprise the first line of </a:t>
            </a:r>
            <a:r>
              <a:rPr lang="en-US" dirty="0" smtClean="0"/>
              <a:t>body defense</a:t>
            </a:r>
            <a:r>
              <a:rPr lang="en-US" dirty="0"/>
              <a:t>, followed later by </a:t>
            </a:r>
            <a:r>
              <a:rPr lang="en-US" dirty="0" smtClean="0"/>
              <a:t>monocytes and </a:t>
            </a:r>
            <a:r>
              <a:rPr lang="en-US" dirty="0"/>
              <a:t>macrophages.</a:t>
            </a:r>
          </a:p>
        </p:txBody>
      </p:sp>
    </p:spTree>
    <p:extLst>
      <p:ext uri="{BB962C8B-B14F-4D97-AF65-F5344CB8AC3E}">
        <p14:creationId xmlns:p14="http://schemas.microsoft.com/office/powerpoint/2010/main" val="41229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 CHANGES IN THE FORMED ELEMENTS OF BLOOD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5" y="1825624"/>
            <a:ext cx="8863444" cy="4918075"/>
          </a:xfrm>
        </p:spPr>
        <p:txBody>
          <a:bodyPr>
            <a:normAutofit/>
          </a:bodyPr>
          <a:lstStyle/>
          <a:p>
            <a:r>
              <a:rPr lang="en-US" dirty="0" smtClean="0"/>
              <a:t>In the </a:t>
            </a:r>
            <a:r>
              <a:rPr lang="en-US" dirty="0"/>
              <a:t>early stage of inflammation, the rate of flow of blood </a:t>
            </a:r>
            <a:r>
              <a:rPr lang="en-US" dirty="0" smtClean="0"/>
              <a:t>is increased </a:t>
            </a:r>
            <a:r>
              <a:rPr lang="en-US" dirty="0"/>
              <a:t>due to vasodilatation. But </a:t>
            </a:r>
            <a:r>
              <a:rPr lang="en-US" dirty="0" smtClean="0"/>
              <a:t>subsequently, there is </a:t>
            </a:r>
            <a:r>
              <a:rPr lang="en-US" dirty="0"/>
              <a:t>slowing or stasis of bloodstream. </a:t>
            </a:r>
            <a:endParaRPr lang="en-US" dirty="0" smtClean="0"/>
          </a:p>
          <a:p>
            <a:r>
              <a:rPr lang="en-US" dirty="0" smtClean="0"/>
              <a:t>Due </a:t>
            </a:r>
            <a:r>
              <a:rPr lang="en-US" dirty="0"/>
              <a:t>to slowing and </a:t>
            </a:r>
            <a:r>
              <a:rPr lang="en-US" dirty="0" smtClean="0"/>
              <a:t>stasis, the </a:t>
            </a:r>
            <a:r>
              <a:rPr lang="en-US" dirty="0"/>
              <a:t>central stream of cells widens and </a:t>
            </a:r>
            <a:r>
              <a:rPr lang="en-US" dirty="0" smtClean="0"/>
              <a:t>peripheral plasma zone becomes </a:t>
            </a:r>
            <a:r>
              <a:rPr lang="en-US" dirty="0"/>
              <a:t>narrower because of loss of plasma by </a:t>
            </a:r>
            <a:r>
              <a:rPr lang="en-US" dirty="0" smtClean="0"/>
              <a:t>exudation this </a:t>
            </a:r>
            <a:r>
              <a:rPr lang="en-US" dirty="0"/>
              <a:t>phenomenon is known as </a:t>
            </a:r>
            <a:r>
              <a:rPr lang="en-US" dirty="0">
                <a:solidFill>
                  <a:srgbClr val="FF0000"/>
                </a:solidFill>
              </a:rPr>
              <a:t>margination.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 </a:t>
            </a:r>
            <a:r>
              <a:rPr lang="en-US" dirty="0"/>
              <a:t>a result of </a:t>
            </a:r>
            <a:r>
              <a:rPr lang="en-US" dirty="0" smtClean="0"/>
              <a:t>this redistribution</a:t>
            </a:r>
            <a:r>
              <a:rPr lang="en-US" dirty="0"/>
              <a:t>, </a:t>
            </a:r>
            <a:r>
              <a:rPr lang="en-US" dirty="0" smtClean="0"/>
              <a:t>neutrophils of </a:t>
            </a:r>
            <a:r>
              <a:rPr lang="en-US" dirty="0"/>
              <a:t>the central column come close </a:t>
            </a:r>
            <a:r>
              <a:rPr lang="en-US" dirty="0" smtClean="0"/>
              <a:t>to the </a:t>
            </a:r>
            <a:r>
              <a:rPr lang="en-US" dirty="0"/>
              <a:t>vessel wall; this is known as </a:t>
            </a:r>
            <a:r>
              <a:rPr lang="en-US" dirty="0" err="1">
                <a:solidFill>
                  <a:srgbClr val="FF0000"/>
                </a:solidFill>
              </a:rPr>
              <a:t>pavementing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00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ROLLING AND ADHESION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2" y="1825624"/>
            <a:ext cx="8853054" cy="4959639"/>
          </a:xfrm>
        </p:spPr>
        <p:txBody>
          <a:bodyPr>
            <a:normAutofit/>
          </a:bodyPr>
          <a:lstStyle/>
          <a:p>
            <a:r>
              <a:rPr lang="en-US" dirty="0" smtClean="0"/>
              <a:t>Peripherally </a:t>
            </a:r>
            <a:r>
              <a:rPr lang="en-US" dirty="0" err="1" smtClean="0"/>
              <a:t>marginated</a:t>
            </a:r>
            <a:r>
              <a:rPr lang="en-US" dirty="0" smtClean="0"/>
              <a:t> and </a:t>
            </a:r>
            <a:r>
              <a:rPr lang="en-US" dirty="0" err="1"/>
              <a:t>pavemented</a:t>
            </a:r>
            <a:r>
              <a:rPr lang="en-US" dirty="0"/>
              <a:t> neutrophils slowly roll over the </a:t>
            </a:r>
            <a:r>
              <a:rPr lang="en-US" dirty="0" smtClean="0"/>
              <a:t>endothelial cells </a:t>
            </a:r>
            <a:r>
              <a:rPr lang="en-US" dirty="0"/>
              <a:t>lining the vessel wall (</a:t>
            </a:r>
            <a:r>
              <a:rPr lang="en-US" dirty="0">
                <a:solidFill>
                  <a:srgbClr val="FFFF00"/>
                </a:solidFill>
              </a:rPr>
              <a:t>rolling phase</a:t>
            </a:r>
            <a:r>
              <a:rPr lang="en-US" dirty="0"/>
              <a:t>). This is followed </a:t>
            </a:r>
            <a:r>
              <a:rPr lang="en-US" dirty="0" smtClean="0"/>
              <a:t>by transient </a:t>
            </a:r>
            <a:r>
              <a:rPr lang="en-US" dirty="0"/>
              <a:t>bond between the leucocytes and endothelial </a:t>
            </a:r>
            <a:r>
              <a:rPr lang="en-US" dirty="0" smtClean="0"/>
              <a:t>cells becoming </a:t>
            </a:r>
            <a:r>
              <a:rPr lang="en-US" dirty="0"/>
              <a:t>firmer (</a:t>
            </a:r>
            <a:r>
              <a:rPr lang="en-US" dirty="0">
                <a:solidFill>
                  <a:srgbClr val="FFFF00"/>
                </a:solidFill>
              </a:rPr>
              <a:t>adhesion phase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following </a:t>
            </a:r>
            <a:r>
              <a:rPr lang="en-US" dirty="0">
                <a:solidFill>
                  <a:srgbClr val="FFFF00"/>
                </a:solidFill>
              </a:rPr>
              <a:t>cell </a:t>
            </a:r>
            <a:r>
              <a:rPr lang="en-US" dirty="0" smtClean="0">
                <a:solidFill>
                  <a:srgbClr val="FFFF00"/>
                </a:solidFill>
              </a:rPr>
              <a:t>adhesion molecules </a:t>
            </a:r>
            <a:r>
              <a:rPr lang="en-US" dirty="0"/>
              <a:t>(CAMs) bring about rolling and adhesion phases:</a:t>
            </a:r>
          </a:p>
        </p:txBody>
      </p:sp>
    </p:spTree>
    <p:extLst>
      <p:ext uri="{BB962C8B-B14F-4D97-AF65-F5344CB8AC3E}">
        <p14:creationId xmlns:p14="http://schemas.microsoft.com/office/powerpoint/2010/main" val="24475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) Selectins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390660" cy="4627131"/>
          </a:xfrm>
        </p:spPr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a group of CAMs expressed on </a:t>
            </a:r>
            <a:r>
              <a:rPr lang="en-US" dirty="0" smtClean="0"/>
              <a:t>the surface </a:t>
            </a:r>
            <a:r>
              <a:rPr lang="en-US" dirty="0"/>
              <a:t>of activated endothelial cells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Their </a:t>
            </a:r>
            <a:r>
              <a:rPr lang="en-US" dirty="0"/>
              <a:t>role is </a:t>
            </a:r>
            <a:r>
              <a:rPr lang="en-US" dirty="0" smtClean="0"/>
              <a:t>to </a:t>
            </a:r>
            <a:r>
              <a:rPr lang="en-US" dirty="0" err="1" smtClean="0"/>
              <a:t>recognise</a:t>
            </a:r>
            <a:r>
              <a:rPr lang="en-US" dirty="0" smtClean="0"/>
              <a:t> </a:t>
            </a:r>
            <a:r>
              <a:rPr lang="en-US" dirty="0"/>
              <a:t>and bind to </a:t>
            </a:r>
            <a:r>
              <a:rPr lang="en-US" dirty="0">
                <a:solidFill>
                  <a:srgbClr val="FFFF00"/>
                </a:solidFill>
              </a:rPr>
              <a:t>glycoproteins and glycolipids</a:t>
            </a:r>
            <a:r>
              <a:rPr lang="en-US" dirty="0"/>
              <a:t> on the </a:t>
            </a:r>
            <a:r>
              <a:rPr lang="en-US" dirty="0" smtClean="0"/>
              <a:t>cell surface </a:t>
            </a:r>
            <a:r>
              <a:rPr lang="en-US" dirty="0"/>
              <a:t>of neutrophils.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3 types of </a:t>
            </a:r>
            <a:r>
              <a:rPr lang="en-US" dirty="0" smtClean="0"/>
              <a:t>selectins: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P-selectin</a:t>
            </a:r>
            <a:r>
              <a:rPr lang="en-US" dirty="0" smtClean="0"/>
              <a:t> </a:t>
            </a:r>
            <a:r>
              <a:rPr lang="en-US" dirty="0"/>
              <a:t>(preformed and stored in endothelial cells </a:t>
            </a:r>
            <a:r>
              <a:rPr lang="en-US" dirty="0" smtClean="0"/>
              <a:t>and platelets</a:t>
            </a:r>
            <a:r>
              <a:rPr lang="en-US" dirty="0"/>
              <a:t>, also called CD62) is involved in rolling.</a:t>
            </a:r>
          </a:p>
        </p:txBody>
      </p:sp>
    </p:spTree>
    <p:extLst>
      <p:ext uri="{BB962C8B-B14F-4D97-AF65-F5344CB8AC3E}">
        <p14:creationId xmlns:p14="http://schemas.microsoft.com/office/powerpoint/2010/main" val="5087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cell adhesion molecules </a:t>
            </a:r>
            <a:r>
              <a:rPr lang="en-US" dirty="0"/>
              <a:t>(CAMs)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518" y="1319646"/>
            <a:ext cx="9237518" cy="553835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E-selectin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synthesised</a:t>
            </a:r>
            <a:r>
              <a:rPr lang="en-US" dirty="0"/>
              <a:t> by cytokine-activated </a:t>
            </a:r>
            <a:r>
              <a:rPr lang="en-US" dirty="0" smtClean="0"/>
              <a:t>endothelial cells</a:t>
            </a:r>
            <a:r>
              <a:rPr lang="en-US" dirty="0"/>
              <a:t>, also named ECAM) is associated with both rolling </a:t>
            </a:r>
            <a:r>
              <a:rPr lang="en-US" dirty="0" smtClean="0"/>
              <a:t>and adhesion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L-selectin </a:t>
            </a:r>
            <a:r>
              <a:rPr lang="en-US" dirty="0"/>
              <a:t>(expressed on the surface of lymphocytes </a:t>
            </a:r>
            <a:r>
              <a:rPr lang="en-US" dirty="0" smtClean="0"/>
              <a:t>and neutrophils</a:t>
            </a:r>
            <a:r>
              <a:rPr lang="en-US" dirty="0"/>
              <a:t>, also called LCAM) </a:t>
            </a:r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ii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Integrins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are a family of endothelial cell </a:t>
            </a:r>
            <a:r>
              <a:rPr lang="en-US" dirty="0" smtClean="0"/>
              <a:t>surface proteins which </a:t>
            </a:r>
            <a:r>
              <a:rPr lang="en-US" dirty="0"/>
              <a:t>are activated during the process of loose and </a:t>
            </a:r>
            <a:r>
              <a:rPr lang="en-US" dirty="0" smtClean="0"/>
              <a:t>transient adhesions </a:t>
            </a:r>
            <a:r>
              <a:rPr lang="en-US" dirty="0"/>
              <a:t>between endothelial cells and leucocytes. </a:t>
            </a:r>
            <a:endParaRPr lang="en-US" dirty="0" smtClean="0"/>
          </a:p>
          <a:p>
            <a:r>
              <a:rPr lang="en-US" dirty="0" smtClean="0"/>
              <a:t>At the same </a:t>
            </a:r>
            <a:r>
              <a:rPr lang="en-US" dirty="0"/>
              <a:t>time the receptors for </a:t>
            </a:r>
            <a:r>
              <a:rPr lang="en-US" dirty="0" err="1"/>
              <a:t>integrins</a:t>
            </a:r>
            <a:r>
              <a:rPr lang="en-US" dirty="0"/>
              <a:t> on the neutrophils </a:t>
            </a:r>
            <a:r>
              <a:rPr lang="en-US" dirty="0" smtClean="0"/>
              <a:t>are also </a:t>
            </a:r>
            <a:r>
              <a:rPr lang="en-US" dirty="0"/>
              <a:t>stimulated.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process brings about firm </a:t>
            </a:r>
            <a:r>
              <a:rPr lang="en-US" dirty="0" smtClean="0"/>
              <a:t>adhesion between </a:t>
            </a:r>
            <a:r>
              <a:rPr lang="en-US" dirty="0"/>
              <a:t>leucocyte and endothelium.</a:t>
            </a:r>
          </a:p>
        </p:txBody>
      </p:sp>
    </p:spTree>
    <p:extLst>
      <p:ext uri="{BB962C8B-B14F-4D97-AF65-F5344CB8AC3E}">
        <p14:creationId xmlns:p14="http://schemas.microsoft.com/office/powerpoint/2010/main" val="33653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825624"/>
            <a:ext cx="8930640" cy="4910455"/>
          </a:xfrm>
        </p:spPr>
        <p:txBody>
          <a:bodyPr>
            <a:normAutofit/>
          </a:bodyPr>
          <a:lstStyle/>
          <a:p>
            <a:r>
              <a:rPr lang="en-US" dirty="0"/>
              <a:t>1. Infective agents like bacteria, viruses and their toxins, </a:t>
            </a:r>
            <a:r>
              <a:rPr lang="en-US" dirty="0" smtClean="0"/>
              <a:t>fungi, parasites</a:t>
            </a:r>
            <a:r>
              <a:rPr lang="en-US" dirty="0"/>
              <a:t>.</a:t>
            </a:r>
          </a:p>
          <a:p>
            <a:r>
              <a:rPr lang="en-US" dirty="0"/>
              <a:t>2. Immunological agents like cell-mediated and </a:t>
            </a:r>
            <a:r>
              <a:rPr lang="en-US" dirty="0" err="1" smtClean="0"/>
              <a:t>antigenantibody</a:t>
            </a:r>
            <a:r>
              <a:rPr lang="en-US" dirty="0" smtClean="0"/>
              <a:t> reactions</a:t>
            </a:r>
            <a:r>
              <a:rPr lang="en-US" dirty="0"/>
              <a:t>.</a:t>
            </a:r>
          </a:p>
          <a:p>
            <a:r>
              <a:rPr lang="en-US" dirty="0"/>
              <a:t>3. Physical agents like heat, cold, radiation, </a:t>
            </a:r>
            <a:r>
              <a:rPr lang="en-US" dirty="0" smtClean="0"/>
              <a:t>mechanical trauma</a:t>
            </a:r>
            <a:r>
              <a:rPr lang="en-US" dirty="0"/>
              <a:t>.</a:t>
            </a:r>
          </a:p>
          <a:p>
            <a:r>
              <a:rPr lang="en-US" dirty="0"/>
              <a:t>4. Chemical agents like organic and inorganic poisons.</a:t>
            </a:r>
          </a:p>
          <a:p>
            <a:r>
              <a:rPr lang="en-US" dirty="0"/>
              <a:t>5. Inert materials such as foreign bodies.</a:t>
            </a:r>
          </a:p>
        </p:txBody>
      </p:sp>
    </p:spTree>
    <p:extLst>
      <p:ext uri="{BB962C8B-B14F-4D97-AF65-F5344CB8AC3E}">
        <p14:creationId xmlns:p14="http://schemas.microsoft.com/office/powerpoint/2010/main" val="14520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1825625"/>
            <a:ext cx="8936181" cy="488690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iii) Immunoglobulin gene superfamily adhesion molecules.</a:t>
            </a:r>
          </a:p>
          <a:p>
            <a:r>
              <a:rPr lang="en-US" dirty="0"/>
              <a:t>This group consists of a variety of immunoglobulin </a:t>
            </a:r>
            <a:r>
              <a:rPr lang="en-US" dirty="0" smtClean="0"/>
              <a:t>molecules present </a:t>
            </a:r>
            <a:r>
              <a:rPr lang="en-US" dirty="0"/>
              <a:t>on most cells of the body.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partake in </a:t>
            </a:r>
            <a:r>
              <a:rPr lang="en-US" dirty="0" smtClean="0"/>
              <a:t>cell-to-cell contact </a:t>
            </a:r>
            <a:r>
              <a:rPr lang="en-US" dirty="0"/>
              <a:t>through various other CAMs and cytokines. </a:t>
            </a:r>
            <a:endParaRPr lang="en-US" dirty="0" smtClean="0"/>
          </a:p>
          <a:p>
            <a:r>
              <a:rPr lang="en-US" dirty="0" smtClean="0"/>
              <a:t>They have a </a:t>
            </a:r>
            <a:r>
              <a:rPr lang="en-US" dirty="0"/>
              <a:t>major role in recognition and binding of </a:t>
            </a:r>
            <a:r>
              <a:rPr lang="en-US" dirty="0" smtClean="0"/>
              <a:t>immunocompetent cells </a:t>
            </a:r>
            <a:r>
              <a:rPr lang="en-US" dirty="0"/>
              <a:t>as under: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Intercellular </a:t>
            </a:r>
            <a:r>
              <a:rPr lang="en-US" dirty="0">
                <a:solidFill>
                  <a:srgbClr val="FFFF00"/>
                </a:solidFill>
              </a:rPr>
              <a:t>adhesion molecule-1 </a:t>
            </a:r>
            <a:r>
              <a:rPr lang="en-US" dirty="0"/>
              <a:t>(ICAM-1, also </a:t>
            </a:r>
            <a:r>
              <a:rPr lang="en-US" dirty="0" smtClean="0"/>
              <a:t>called CD54</a:t>
            </a:r>
            <a:r>
              <a:rPr lang="en-US" dirty="0"/>
              <a:t>) and vascular cell adhesion molecule-1 (VCAM-1, </a:t>
            </a:r>
            <a:r>
              <a:rPr lang="en-US" dirty="0" smtClean="0"/>
              <a:t>also named </a:t>
            </a:r>
            <a:r>
              <a:rPr lang="en-US" dirty="0"/>
              <a:t>CD106) allow a tighter adhesion and </a:t>
            </a:r>
            <a:r>
              <a:rPr lang="en-US" dirty="0" err="1"/>
              <a:t>stabilise</a:t>
            </a:r>
            <a:r>
              <a:rPr lang="en-US" dirty="0"/>
              <a:t> </a:t>
            </a:r>
            <a:r>
              <a:rPr lang="en-US" dirty="0" smtClean="0"/>
              <a:t>the interaction </a:t>
            </a:r>
            <a:r>
              <a:rPr lang="en-US" dirty="0"/>
              <a:t>between leucocytes and endothelial cells.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Platelet-endothelial </a:t>
            </a:r>
            <a:r>
              <a:rPr lang="en-US" dirty="0">
                <a:solidFill>
                  <a:srgbClr val="FFFF00"/>
                </a:solidFill>
              </a:rPr>
              <a:t>cell adhesion molecule-1 </a:t>
            </a:r>
            <a:r>
              <a:rPr lang="en-US" dirty="0"/>
              <a:t>(</a:t>
            </a:r>
            <a:r>
              <a:rPr lang="en-US" dirty="0" smtClean="0"/>
              <a:t>PECAM-1) or </a:t>
            </a:r>
            <a:r>
              <a:rPr lang="en-US" dirty="0"/>
              <a:t>CD31 is involved in leucocyte migration from the </a:t>
            </a:r>
            <a:r>
              <a:rPr lang="en-US" dirty="0" smtClean="0"/>
              <a:t>endothelial surface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2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907684"/>
          </a:xfrm>
        </p:spPr>
        <p:txBody>
          <a:bodyPr>
            <a:normAutofit/>
          </a:bodyPr>
          <a:lstStyle/>
          <a:p>
            <a:r>
              <a:rPr lang="en-US" dirty="0" smtClean="0"/>
              <a:t>After </a:t>
            </a:r>
            <a:r>
              <a:rPr lang="en-US" dirty="0"/>
              <a:t>sticking of neutrophils to </a:t>
            </a:r>
            <a:r>
              <a:rPr lang="en-US" dirty="0" smtClean="0"/>
              <a:t>endothelium, the </a:t>
            </a:r>
            <a:r>
              <a:rPr lang="en-US" dirty="0"/>
              <a:t>former move along the endothelial surface till </a:t>
            </a:r>
            <a:r>
              <a:rPr lang="en-US" dirty="0" smtClean="0"/>
              <a:t>a suitable </a:t>
            </a:r>
            <a:r>
              <a:rPr lang="en-US" dirty="0"/>
              <a:t>site between the endothelial cells is found where </a:t>
            </a:r>
            <a:r>
              <a:rPr lang="en-US" dirty="0" smtClean="0"/>
              <a:t>the neutrophils </a:t>
            </a:r>
            <a:r>
              <a:rPr lang="en-US" dirty="0"/>
              <a:t>throw out cytoplasmic pseudopods.</a:t>
            </a:r>
          </a:p>
          <a:p>
            <a:r>
              <a:rPr lang="en-US" dirty="0" smtClean="0"/>
              <a:t>Subsequently, the </a:t>
            </a:r>
            <a:r>
              <a:rPr lang="en-US" dirty="0"/>
              <a:t>neutrophils lodged between the endothelial cells </a:t>
            </a:r>
            <a:r>
              <a:rPr lang="en-US" dirty="0" smtClean="0"/>
              <a:t>and basement </a:t>
            </a:r>
            <a:r>
              <a:rPr lang="en-US" dirty="0"/>
              <a:t>membrane cross the basement membrane </a:t>
            </a:r>
            <a:r>
              <a:rPr lang="en-US" dirty="0" smtClean="0"/>
              <a:t>by damaging </a:t>
            </a:r>
            <a:r>
              <a:rPr lang="en-US" dirty="0"/>
              <a:t>it locally with secreted collagenases and </a:t>
            </a:r>
            <a:r>
              <a:rPr lang="en-US" dirty="0" smtClean="0"/>
              <a:t>escape out </a:t>
            </a:r>
            <a:r>
              <a:rPr lang="en-US" dirty="0"/>
              <a:t>into the extravascular space; this is known as </a:t>
            </a:r>
            <a:r>
              <a:rPr lang="en-US" dirty="0">
                <a:solidFill>
                  <a:srgbClr val="FFFF00"/>
                </a:solidFill>
              </a:rPr>
              <a:t>emigration</a:t>
            </a:r>
            <a:r>
              <a:rPr lang="en-US" dirty="0"/>
              <a:t>.</a:t>
            </a:r>
          </a:p>
          <a:p>
            <a:r>
              <a:rPr lang="en-US" dirty="0"/>
              <a:t>The damaged basement membrane is repaired </a:t>
            </a:r>
            <a:r>
              <a:rPr lang="en-US" dirty="0" smtClean="0"/>
              <a:t>almost immediately.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CHEMOTAXIS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421832" cy="495963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transmigration of leucocytes </a:t>
            </a:r>
            <a:r>
              <a:rPr lang="en-US" dirty="0" smtClean="0"/>
              <a:t>after crossing </a:t>
            </a:r>
            <a:r>
              <a:rPr lang="en-US" dirty="0"/>
              <a:t>several barriers (endothelium, basement </a:t>
            </a:r>
            <a:r>
              <a:rPr lang="en-US" dirty="0" smtClean="0"/>
              <a:t>membrane, perivascular </a:t>
            </a:r>
            <a:r>
              <a:rPr lang="en-US" dirty="0" err="1" smtClean="0"/>
              <a:t>myofibroblasts</a:t>
            </a:r>
            <a:r>
              <a:rPr lang="en-US" dirty="0" smtClean="0"/>
              <a:t> and </a:t>
            </a:r>
            <a:r>
              <a:rPr lang="en-US" dirty="0"/>
              <a:t>matrix) to reach </a:t>
            </a:r>
            <a:r>
              <a:rPr lang="en-US" dirty="0" smtClean="0"/>
              <a:t>the interstitial </a:t>
            </a:r>
            <a:r>
              <a:rPr lang="en-US" dirty="0"/>
              <a:t>tissues is a chemotactic factor-mediated </a:t>
            </a:r>
            <a:r>
              <a:rPr lang="en-US" dirty="0" smtClean="0"/>
              <a:t>process called </a:t>
            </a:r>
            <a:r>
              <a:rPr lang="en-US" dirty="0"/>
              <a:t>chemotaxis.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85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 fontScale="92500"/>
          </a:bodyPr>
          <a:lstStyle/>
          <a:p>
            <a:r>
              <a:rPr lang="en-US" dirty="0"/>
              <a:t>The following agents act as potent chemotactic </a:t>
            </a:r>
            <a:r>
              <a:rPr lang="en-US" dirty="0" smtClean="0"/>
              <a:t>substances for </a:t>
            </a:r>
            <a:r>
              <a:rPr lang="en-US" dirty="0"/>
              <a:t>neutrophils:</a:t>
            </a:r>
          </a:p>
          <a:p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) Leukotriene B4 (</a:t>
            </a:r>
            <a:r>
              <a:rPr lang="en-US" dirty="0" smtClean="0">
                <a:solidFill>
                  <a:srgbClr val="FFFF00"/>
                </a:solidFill>
              </a:rPr>
              <a:t>LT-B4)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ii</a:t>
            </a:r>
            <a:r>
              <a:rPr lang="en-US" dirty="0">
                <a:solidFill>
                  <a:srgbClr val="FFFF00"/>
                </a:solidFill>
              </a:rPr>
              <a:t>) Components of complement system </a:t>
            </a:r>
            <a:r>
              <a:rPr lang="en-US" dirty="0"/>
              <a:t>(C5a and C3a </a:t>
            </a:r>
            <a:r>
              <a:rPr lang="en-US" dirty="0" smtClean="0"/>
              <a:t>in particular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FF00"/>
                </a:solidFill>
              </a:rPr>
              <a:t>iii) Cytokines </a:t>
            </a:r>
            <a:r>
              <a:rPr lang="en-US" dirty="0"/>
              <a:t>(Interleukins, in particular IL-8)</a:t>
            </a:r>
          </a:p>
          <a:p>
            <a:r>
              <a:rPr lang="en-US" dirty="0">
                <a:solidFill>
                  <a:srgbClr val="FFFF00"/>
                </a:solidFill>
              </a:rPr>
              <a:t>iv) Soluble bacterial products </a:t>
            </a:r>
            <a:r>
              <a:rPr lang="en-US" dirty="0"/>
              <a:t>(such as </a:t>
            </a:r>
            <a:r>
              <a:rPr lang="en-US" dirty="0" err="1"/>
              <a:t>formylated</a:t>
            </a:r>
            <a:r>
              <a:rPr lang="en-US" dirty="0"/>
              <a:t> peptides).</a:t>
            </a:r>
          </a:p>
          <a:p>
            <a:r>
              <a:rPr lang="en-US" dirty="0"/>
              <a:t>In addition to neutrophils, other inflammatory </a:t>
            </a:r>
            <a:r>
              <a:rPr lang="en-US" dirty="0" smtClean="0"/>
              <a:t>cells too </a:t>
            </a:r>
            <a:r>
              <a:rPr lang="en-US" dirty="0"/>
              <a:t>respond and partake in inflammation having </a:t>
            </a:r>
            <a:r>
              <a:rPr lang="en-US" dirty="0" smtClean="0"/>
              <a:t>specific chemokines</a:t>
            </a:r>
            <a:r>
              <a:rPr lang="en-US" dirty="0"/>
              <a:t>, e.g. monocyte chemoattractant protein (MCP-1</a:t>
            </a:r>
            <a:r>
              <a:rPr lang="en-US" dirty="0" smtClean="0"/>
              <a:t>), </a:t>
            </a:r>
            <a:r>
              <a:rPr lang="en-US" dirty="0" err="1" smtClean="0"/>
              <a:t>eotaxin</a:t>
            </a:r>
            <a:r>
              <a:rPr lang="en-US" dirty="0" smtClean="0"/>
              <a:t> </a:t>
            </a:r>
            <a:r>
              <a:rPr lang="en-US" dirty="0"/>
              <a:t>chemotactic for eosinophils, NK cells for </a:t>
            </a:r>
            <a:r>
              <a:rPr lang="en-US" dirty="0" smtClean="0"/>
              <a:t>recognizing virally </a:t>
            </a:r>
            <a:r>
              <a:rPr lang="en-US" dirty="0"/>
              <a:t>infected cells etc.</a:t>
            </a:r>
          </a:p>
        </p:txBody>
      </p:sp>
    </p:spTree>
    <p:extLst>
      <p:ext uri="{BB962C8B-B14F-4D97-AF65-F5344CB8AC3E}">
        <p14:creationId xmlns:p14="http://schemas.microsoft.com/office/powerpoint/2010/main" val="1676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Phagocytosis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286750" cy="4824557"/>
          </a:xfrm>
        </p:spPr>
        <p:txBody>
          <a:bodyPr>
            <a:normAutofit/>
          </a:bodyPr>
          <a:lstStyle/>
          <a:p>
            <a:r>
              <a:rPr lang="en-US" dirty="0" smtClean="0"/>
              <a:t>Phagocytosis </a:t>
            </a:r>
            <a:r>
              <a:rPr lang="en-US" dirty="0"/>
              <a:t>is defined as the process of engulfment </a:t>
            </a:r>
            <a:r>
              <a:rPr lang="en-US" dirty="0" smtClean="0"/>
              <a:t>of solid </a:t>
            </a:r>
            <a:r>
              <a:rPr lang="en-US" dirty="0"/>
              <a:t>particulate material by the cells (cell-eating). The </a:t>
            </a:r>
            <a:r>
              <a:rPr lang="en-US" dirty="0" smtClean="0"/>
              <a:t>cells performing </a:t>
            </a:r>
            <a:r>
              <a:rPr lang="en-US" dirty="0"/>
              <a:t>this function are called phagocytes.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>
                <a:solidFill>
                  <a:srgbClr val="FFFF00"/>
                </a:solidFill>
              </a:rPr>
              <a:t>2 main </a:t>
            </a:r>
            <a:r>
              <a:rPr lang="en-US" dirty="0">
                <a:solidFill>
                  <a:srgbClr val="FFFF00"/>
                </a:solidFill>
              </a:rPr>
              <a:t>types of phagocytic cells</a:t>
            </a:r>
            <a:r>
              <a:rPr lang="en-US" dirty="0"/>
              <a:t>:</a:t>
            </a:r>
          </a:p>
          <a:p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Polymorphonuclear</a:t>
            </a:r>
            <a:r>
              <a:rPr lang="en-US" dirty="0"/>
              <a:t> neutrophils (</a:t>
            </a:r>
            <a:r>
              <a:rPr lang="en-US" dirty="0">
                <a:solidFill>
                  <a:srgbClr val="FFFF00"/>
                </a:solidFill>
              </a:rPr>
              <a:t>PMN</a:t>
            </a:r>
            <a:r>
              <a:rPr lang="en-US" dirty="0"/>
              <a:t>s) which </a:t>
            </a:r>
            <a:r>
              <a:rPr lang="en-US" dirty="0" smtClean="0"/>
              <a:t>appear early </a:t>
            </a:r>
            <a:r>
              <a:rPr lang="en-US" dirty="0"/>
              <a:t>in acute inflammatory response, sometimes called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rgbClr val="FFFF00"/>
                </a:solidFill>
              </a:rPr>
              <a:t>microphages</a:t>
            </a:r>
            <a:r>
              <a:rPr lang="en-US" dirty="0" smtClean="0"/>
              <a:t>.</a:t>
            </a:r>
          </a:p>
          <a:p>
            <a:r>
              <a:rPr lang="en-US" dirty="0"/>
              <a:t>ii) Circulating monocytes and fixed tissue </a:t>
            </a:r>
            <a:r>
              <a:rPr lang="en-US" dirty="0" smtClean="0"/>
              <a:t>mononuclear phagocytes</a:t>
            </a:r>
            <a:r>
              <a:rPr lang="en-US" dirty="0"/>
              <a:t>, commonly called as </a:t>
            </a:r>
            <a:r>
              <a:rPr lang="en-US" i="1" dirty="0"/>
              <a:t>macrophages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64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06803" cy="4831849"/>
          </a:xfrm>
        </p:spPr>
        <p:txBody>
          <a:bodyPr/>
          <a:lstStyle/>
          <a:p>
            <a:r>
              <a:rPr lang="en-US" dirty="0"/>
              <a:t>Phagocytosis of the microbe by polymorphs </a:t>
            </a:r>
            <a:r>
              <a:rPr lang="en-US" dirty="0" smtClean="0"/>
              <a:t>and macrophages </a:t>
            </a:r>
            <a:r>
              <a:rPr lang="en-US" dirty="0"/>
              <a:t>involves the following 3 steps </a:t>
            </a:r>
          </a:p>
          <a:p>
            <a:r>
              <a:rPr lang="en-US" dirty="0"/>
              <a:t>1. Recognition and attachment</a:t>
            </a:r>
          </a:p>
          <a:p>
            <a:r>
              <a:rPr lang="en-US" dirty="0"/>
              <a:t>2. Engulfment</a:t>
            </a:r>
          </a:p>
          <a:p>
            <a:r>
              <a:rPr lang="en-US" dirty="0"/>
              <a:t>3. Killing and degradation</a:t>
            </a:r>
          </a:p>
        </p:txBody>
      </p:sp>
    </p:spTree>
    <p:extLst>
      <p:ext uri="{BB962C8B-B14F-4D97-AF65-F5344CB8AC3E}">
        <p14:creationId xmlns:p14="http://schemas.microsoft.com/office/powerpoint/2010/main" val="11062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365126"/>
            <a:ext cx="8322845" cy="1325563"/>
          </a:xfrm>
        </p:spPr>
        <p:txBody>
          <a:bodyPr/>
          <a:lstStyle/>
          <a:p>
            <a:r>
              <a:rPr lang="en-US" dirty="0"/>
              <a:t>1. RECOGNITION AND ATTACHMENT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825624"/>
            <a:ext cx="8823157" cy="4896017"/>
          </a:xfrm>
        </p:spPr>
        <p:txBody>
          <a:bodyPr>
            <a:normAutofit/>
          </a:bodyPr>
          <a:lstStyle/>
          <a:p>
            <a:r>
              <a:rPr lang="en-US" dirty="0"/>
              <a:t>Phagocytosis is initiated by the expression of cell </a:t>
            </a:r>
            <a:r>
              <a:rPr lang="en-US" dirty="0" smtClean="0"/>
              <a:t>surface receptors </a:t>
            </a:r>
            <a:r>
              <a:rPr lang="en-US" dirty="0"/>
              <a:t>on macrophages which </a:t>
            </a:r>
            <a:r>
              <a:rPr lang="en-US" dirty="0" err="1"/>
              <a:t>recognise</a:t>
            </a:r>
            <a:r>
              <a:rPr lang="en-US" dirty="0"/>
              <a:t> microorganisms:</a:t>
            </a:r>
          </a:p>
          <a:p>
            <a:r>
              <a:rPr lang="en-US" dirty="0">
                <a:solidFill>
                  <a:srgbClr val="FFFF00"/>
                </a:solidFill>
              </a:rPr>
              <a:t>mannose receptor and scavenger receptor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/>
              <a:t>The process </a:t>
            </a:r>
            <a:r>
              <a:rPr lang="en-US" dirty="0" smtClean="0"/>
              <a:t>of phagocytosis </a:t>
            </a:r>
            <a:r>
              <a:rPr lang="en-US" dirty="0"/>
              <a:t>is further enhanced when the </a:t>
            </a:r>
            <a:r>
              <a:rPr lang="en-US" dirty="0" smtClean="0"/>
              <a:t>microorganisms are </a:t>
            </a:r>
            <a:r>
              <a:rPr lang="en-US" dirty="0"/>
              <a:t>coated with specific proteins, </a:t>
            </a:r>
            <a:r>
              <a:rPr lang="en-US" i="1" dirty="0" err="1">
                <a:solidFill>
                  <a:srgbClr val="FFFF00"/>
                </a:solidFill>
              </a:rPr>
              <a:t>opsonins</a:t>
            </a:r>
            <a:r>
              <a:rPr lang="en-US" dirty="0"/>
              <a:t>, from the </a:t>
            </a:r>
            <a:r>
              <a:rPr lang="en-US" dirty="0" smtClean="0"/>
              <a:t>serum and </a:t>
            </a:r>
            <a:r>
              <a:rPr lang="en-US" dirty="0"/>
              <a:t>the process is called </a:t>
            </a:r>
            <a:r>
              <a:rPr lang="en-US" dirty="0" err="1">
                <a:solidFill>
                  <a:srgbClr val="FFFF00"/>
                </a:solidFill>
              </a:rPr>
              <a:t>opsonisation</a:t>
            </a:r>
            <a:r>
              <a:rPr lang="en-US" dirty="0"/>
              <a:t> (meaning preparing </a:t>
            </a:r>
            <a:r>
              <a:rPr lang="en-US" dirty="0" smtClean="0"/>
              <a:t>for eating).</a:t>
            </a:r>
          </a:p>
          <a:p>
            <a:r>
              <a:rPr lang="en-US" dirty="0" err="1"/>
              <a:t>Opsonins</a:t>
            </a:r>
            <a:r>
              <a:rPr lang="en-US" dirty="0"/>
              <a:t> establish a bond between bacteria and </a:t>
            </a:r>
            <a:r>
              <a:rPr lang="en-US" dirty="0" smtClean="0"/>
              <a:t>the cell </a:t>
            </a:r>
            <a:r>
              <a:rPr lang="en-US" dirty="0"/>
              <a:t>membrane of phagocytic cell.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/>
          <a:lstStyle/>
          <a:p>
            <a:r>
              <a:rPr lang="en-US" dirty="0"/>
              <a:t>main </a:t>
            </a:r>
            <a:r>
              <a:rPr lang="en-US" dirty="0" err="1"/>
              <a:t>opsonins</a:t>
            </a:r>
            <a:r>
              <a:rPr lang="en-US" dirty="0"/>
              <a:t> </a:t>
            </a:r>
            <a:r>
              <a:rPr lang="en-US" dirty="0" smtClean="0"/>
              <a:t>present in </a:t>
            </a:r>
            <a:r>
              <a:rPr lang="en-US" dirty="0"/>
              <a:t>the serum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1524000"/>
            <a:ext cx="8871283" cy="5333999"/>
          </a:xfrm>
        </p:spPr>
        <p:txBody>
          <a:bodyPr>
            <a:normAutofit/>
          </a:bodyPr>
          <a:lstStyle/>
          <a:p>
            <a:r>
              <a:rPr lang="en-US" dirty="0" err="1"/>
              <a:t>i</a:t>
            </a:r>
            <a:r>
              <a:rPr lang="en-US" dirty="0"/>
              <a:t>) IgG </a:t>
            </a:r>
            <a:r>
              <a:rPr lang="en-US" dirty="0" err="1"/>
              <a:t>opsonin</a:t>
            </a:r>
            <a:r>
              <a:rPr lang="en-US" dirty="0"/>
              <a:t> is </a:t>
            </a:r>
            <a:r>
              <a:rPr lang="en-US"/>
              <a:t>the </a:t>
            </a:r>
            <a:r>
              <a:rPr lang="en-US" smtClean="0"/>
              <a:t> </a:t>
            </a:r>
            <a:r>
              <a:rPr lang="en-US" dirty="0"/>
              <a:t>fragment of immunoglobulin G; it </a:t>
            </a:r>
            <a:r>
              <a:rPr lang="en-US" dirty="0" smtClean="0"/>
              <a:t>is the </a:t>
            </a:r>
            <a:r>
              <a:rPr lang="en-US" dirty="0"/>
              <a:t>naturally-occurring antibody in the serum that coats </a:t>
            </a:r>
            <a:r>
              <a:rPr lang="en-US" dirty="0" smtClean="0"/>
              <a:t>the bacteria </a:t>
            </a:r>
            <a:r>
              <a:rPr lang="en-US" dirty="0"/>
              <a:t>while the PMNs possess receptors for the same.</a:t>
            </a:r>
          </a:p>
          <a:p>
            <a:r>
              <a:rPr lang="en-US" dirty="0"/>
              <a:t>ii) C3b </a:t>
            </a:r>
            <a:r>
              <a:rPr lang="en-US" dirty="0" err="1"/>
              <a:t>opsonin</a:t>
            </a:r>
            <a:r>
              <a:rPr lang="en-US" dirty="0"/>
              <a:t> is the fragment generated by activation </a:t>
            </a:r>
            <a:r>
              <a:rPr lang="en-US" dirty="0" smtClean="0"/>
              <a:t>of complement </a:t>
            </a:r>
            <a:r>
              <a:rPr lang="en-US" dirty="0"/>
              <a:t>pathway. It is strongly chemotactic for </a:t>
            </a:r>
            <a:r>
              <a:rPr lang="en-US" dirty="0" smtClean="0"/>
              <a:t>attracting PMNs </a:t>
            </a:r>
            <a:r>
              <a:rPr lang="en-US" dirty="0"/>
              <a:t>to bacteria.</a:t>
            </a:r>
          </a:p>
          <a:p>
            <a:r>
              <a:rPr lang="en-US" dirty="0"/>
              <a:t>iii) Lectins are carbohydrate-binding proteins in the </a:t>
            </a:r>
            <a:r>
              <a:rPr lang="en-US" dirty="0" smtClean="0"/>
              <a:t>plasma which </a:t>
            </a:r>
            <a:r>
              <a:rPr lang="en-US" dirty="0"/>
              <a:t>bind to bacterial cell wall.</a:t>
            </a:r>
          </a:p>
        </p:txBody>
      </p:sp>
    </p:spTree>
    <p:extLst>
      <p:ext uri="{BB962C8B-B14F-4D97-AF65-F5344CB8AC3E}">
        <p14:creationId xmlns:p14="http://schemas.microsoft.com/office/powerpoint/2010/main" val="11604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ENGULFMENT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54929" cy="4896017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opsonised</a:t>
            </a:r>
            <a:r>
              <a:rPr lang="en-US" dirty="0"/>
              <a:t> particle or microbe bound to the surface </a:t>
            </a:r>
            <a:r>
              <a:rPr lang="en-US" dirty="0" smtClean="0"/>
              <a:t>of phagocyte </a:t>
            </a:r>
            <a:r>
              <a:rPr lang="en-US" dirty="0"/>
              <a:t>is ready to be </a:t>
            </a:r>
            <a:r>
              <a:rPr lang="en-US" dirty="0" smtClean="0"/>
              <a:t>engulfed</a:t>
            </a:r>
          </a:p>
          <a:p>
            <a:r>
              <a:rPr lang="en-US" dirty="0" smtClean="0"/>
              <a:t>Cytoplasmic pseudopods </a:t>
            </a:r>
            <a:r>
              <a:rPr lang="en-US" dirty="0"/>
              <a:t>around the </a:t>
            </a:r>
            <a:r>
              <a:rPr lang="en-US" dirty="0" smtClean="0"/>
              <a:t>particle</a:t>
            </a:r>
          </a:p>
          <a:p>
            <a:r>
              <a:rPr lang="en-US" dirty="0"/>
              <a:t>plasma </a:t>
            </a:r>
            <a:r>
              <a:rPr lang="en-US" dirty="0" smtClean="0"/>
              <a:t>membrane enclosing </a:t>
            </a:r>
            <a:r>
              <a:rPr lang="en-US" dirty="0"/>
              <a:t>the particle breaks from the cell surface so </a:t>
            </a:r>
            <a:r>
              <a:rPr lang="en-US" dirty="0" smtClean="0"/>
              <a:t>that membrane-lined </a:t>
            </a:r>
            <a:r>
              <a:rPr lang="en-US" dirty="0"/>
              <a:t>phagocytic vacuole or phagosome </a:t>
            </a:r>
            <a:r>
              <a:rPr lang="en-US" dirty="0" smtClean="0"/>
              <a:t>becomes </a:t>
            </a:r>
            <a:r>
              <a:rPr lang="en-US" dirty="0" err="1" smtClean="0"/>
              <a:t>internalised</a:t>
            </a:r>
            <a:r>
              <a:rPr lang="en-US" dirty="0" smtClean="0"/>
              <a:t> </a:t>
            </a:r>
            <a:r>
              <a:rPr lang="en-US" dirty="0"/>
              <a:t>in the cell and lies free in the cell cytoplasm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phagosome </a:t>
            </a:r>
            <a:r>
              <a:rPr lang="en-US" dirty="0"/>
              <a:t>fuses with one or more lysosomes of the cell </a:t>
            </a:r>
            <a:r>
              <a:rPr lang="en-US" dirty="0" smtClean="0"/>
              <a:t>and form </a:t>
            </a:r>
            <a:r>
              <a:rPr lang="en-US" dirty="0"/>
              <a:t>bigger vacuole called phagolysosome.</a:t>
            </a:r>
          </a:p>
        </p:txBody>
      </p:sp>
    </p:spTree>
    <p:extLst>
      <p:ext uri="{BB962C8B-B14F-4D97-AF65-F5344CB8AC3E}">
        <p14:creationId xmlns:p14="http://schemas.microsoft.com/office/powerpoint/2010/main" val="358017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KILLING AND DEGRADATION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403055" cy="48799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microorganisms after </a:t>
            </a:r>
            <a:r>
              <a:rPr lang="en-US" dirty="0" smtClean="0"/>
              <a:t>being killed </a:t>
            </a:r>
            <a:r>
              <a:rPr lang="en-US" dirty="0"/>
              <a:t>by antibacterial substances are degraded by </a:t>
            </a:r>
            <a:r>
              <a:rPr lang="en-US" dirty="0" smtClean="0"/>
              <a:t>hydrolytic enzymes.</a:t>
            </a:r>
          </a:p>
          <a:p>
            <a:r>
              <a:rPr lang="en-US" dirty="0">
                <a:solidFill>
                  <a:srgbClr val="FFFF00"/>
                </a:solidFill>
              </a:rPr>
              <a:t>A. Intracellular mechanisms:</a:t>
            </a:r>
          </a:p>
          <a:p>
            <a:r>
              <a:rPr lang="en-US" dirty="0" err="1"/>
              <a:t>i</a:t>
            </a:r>
            <a:r>
              <a:rPr lang="en-US" dirty="0"/>
              <a:t>) Oxidative bactericidal mechanism by oxygen free radicals</a:t>
            </a:r>
          </a:p>
          <a:p>
            <a:r>
              <a:rPr lang="en-US" dirty="0"/>
              <a:t>a) MPO-dependent</a:t>
            </a:r>
          </a:p>
          <a:p>
            <a:r>
              <a:rPr lang="en-US" dirty="0"/>
              <a:t>b) MPO-independent</a:t>
            </a:r>
          </a:p>
          <a:p>
            <a:r>
              <a:rPr lang="en-US" dirty="0"/>
              <a:t>ii) Oxidative bactericidal mechanism by lysosomal granules</a:t>
            </a:r>
          </a:p>
          <a:p>
            <a:r>
              <a:rPr lang="en-US" dirty="0"/>
              <a:t>iii) Non-oxidative bactericidal mechanism</a:t>
            </a:r>
          </a:p>
          <a:p>
            <a:r>
              <a:rPr lang="en-US" dirty="0">
                <a:solidFill>
                  <a:srgbClr val="FFFF00"/>
                </a:solidFill>
              </a:rPr>
              <a:t>B. Extracellular mechanisms:</a:t>
            </a:r>
          </a:p>
        </p:txBody>
      </p:sp>
    </p:spTree>
    <p:extLst>
      <p:ext uri="{BB962C8B-B14F-4D97-AF65-F5344CB8AC3E}">
        <p14:creationId xmlns:p14="http://schemas.microsoft.com/office/powerpoint/2010/main" val="34447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/>
              <a:t>Inflammation involves 2 </a:t>
            </a:r>
            <a:r>
              <a:rPr lang="en-US" dirty="0" smtClean="0"/>
              <a:t>basic processes </a:t>
            </a:r>
            <a:r>
              <a:rPr lang="en-US" dirty="0"/>
              <a:t>with some overlapping, viz.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Early </a:t>
            </a:r>
            <a:r>
              <a:rPr lang="en-US" i="1" dirty="0" smtClean="0">
                <a:solidFill>
                  <a:srgbClr val="FFFF00"/>
                </a:solidFill>
              </a:rPr>
              <a:t>Inflammatory Response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i="1" dirty="0" smtClean="0">
                <a:solidFill>
                  <a:srgbClr val="FFFF00"/>
                </a:solidFill>
              </a:rPr>
              <a:t>Healing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/>
              <a:t>“</a:t>
            </a:r>
            <a:r>
              <a:rPr lang="en-US" dirty="0"/>
              <a:t>immunity or </a:t>
            </a:r>
            <a:r>
              <a:rPr lang="en-US" dirty="0" smtClean="0"/>
              <a:t>immune reaction</a:t>
            </a:r>
            <a:r>
              <a:rPr lang="en-US" dirty="0"/>
              <a:t>” and “inflammatory response” by the host are </a:t>
            </a:r>
            <a:r>
              <a:rPr lang="en-US" dirty="0" smtClean="0"/>
              <a:t>both interlinked </a:t>
            </a:r>
            <a:r>
              <a:rPr lang="en-US" dirty="0"/>
              <a:t>protective mechanisms in the </a:t>
            </a:r>
            <a:r>
              <a:rPr lang="en-US" dirty="0" smtClean="0"/>
              <a:t>body—inflammation is </a:t>
            </a:r>
            <a:r>
              <a:rPr lang="en-US" dirty="0"/>
              <a:t>the visible response to an immune reaction, and </a:t>
            </a:r>
            <a:r>
              <a:rPr lang="en-US" dirty="0" smtClean="0"/>
              <a:t>activation of </a:t>
            </a:r>
            <a:r>
              <a:rPr lang="en-US" dirty="0"/>
              <a:t>immune response is almost essential before </a:t>
            </a:r>
            <a:r>
              <a:rPr lang="en-US" dirty="0" smtClean="0"/>
              <a:t>inflammatory response </a:t>
            </a:r>
            <a:r>
              <a:rPr lang="en-US" dirty="0"/>
              <a:t>appears.</a:t>
            </a:r>
          </a:p>
        </p:txBody>
      </p:sp>
    </p:spTree>
    <p:extLst>
      <p:ext uri="{BB962C8B-B14F-4D97-AF65-F5344CB8AC3E}">
        <p14:creationId xmlns:p14="http://schemas.microsoft.com/office/powerpoint/2010/main" val="34684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INTRACELLULAR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06803" cy="5032375"/>
          </a:xfrm>
        </p:spPr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) Oxidative bactericidal mechanism by oxygen </a:t>
            </a:r>
            <a:r>
              <a:rPr lang="en-US" dirty="0" smtClean="0"/>
              <a:t>free radicals</a:t>
            </a:r>
          </a:p>
          <a:p>
            <a:r>
              <a:rPr lang="en-US" dirty="0">
                <a:solidFill>
                  <a:srgbClr val="FFFF00"/>
                </a:solidFill>
              </a:rPr>
              <a:t>NADPH-oxidase</a:t>
            </a:r>
            <a:r>
              <a:rPr lang="en-US" dirty="0"/>
              <a:t> present in the cell membrane </a:t>
            </a:r>
            <a:r>
              <a:rPr lang="en-US" dirty="0" smtClean="0"/>
              <a:t>of phagosome </a:t>
            </a:r>
            <a:r>
              <a:rPr lang="en-US" dirty="0"/>
              <a:t>reduces oxygen to </a:t>
            </a:r>
            <a:r>
              <a:rPr lang="en-US" dirty="0">
                <a:solidFill>
                  <a:srgbClr val="FFFF00"/>
                </a:solidFill>
              </a:rPr>
              <a:t>superoxide ion (O’2</a:t>
            </a:r>
            <a:r>
              <a:rPr lang="en-US" dirty="0" smtClean="0">
                <a:solidFill>
                  <a:srgbClr val="FFFF00"/>
                </a:solidFill>
              </a:rPr>
              <a:t>):</a:t>
            </a:r>
          </a:p>
          <a:p>
            <a:r>
              <a:rPr lang="en-US" dirty="0"/>
              <a:t>Superoxide is subsequently converted into H2O2 which </a:t>
            </a:r>
            <a:r>
              <a:rPr lang="en-US" dirty="0" smtClean="0"/>
              <a:t>has bactericidal </a:t>
            </a:r>
            <a:r>
              <a:rPr lang="en-US" dirty="0"/>
              <a:t>properties: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b) MPO-independent killing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70971" cy="4863933"/>
          </a:xfrm>
        </p:spPr>
        <p:txBody>
          <a:bodyPr/>
          <a:lstStyle/>
          <a:p>
            <a:r>
              <a:rPr lang="en-US" dirty="0"/>
              <a:t>Mature macrophages </a:t>
            </a:r>
            <a:r>
              <a:rPr lang="en-US" dirty="0" smtClean="0"/>
              <a:t>lack the </a:t>
            </a:r>
            <a:r>
              <a:rPr lang="en-US" dirty="0"/>
              <a:t>enzyme MPO and they carry out bactericidal activity </a:t>
            </a:r>
            <a:r>
              <a:rPr lang="en-US" dirty="0" smtClean="0"/>
              <a:t>by producing </a:t>
            </a:r>
            <a:r>
              <a:rPr lang="en-US" dirty="0"/>
              <a:t>OH– ions and superoxide singlet oxygen (O’) from</a:t>
            </a:r>
          </a:p>
          <a:p>
            <a:r>
              <a:rPr lang="en-US" dirty="0"/>
              <a:t>H2O2 in the presence of O’2 (Haber-Weiss reaction) or in </a:t>
            </a:r>
            <a:r>
              <a:rPr lang="en-US" dirty="0" smtClean="0"/>
              <a:t>the presence </a:t>
            </a:r>
            <a:r>
              <a:rPr lang="en-US" dirty="0"/>
              <a:t>of Fe++ (Fenton reaction):</a:t>
            </a:r>
          </a:p>
        </p:txBody>
      </p:sp>
    </p:spTree>
    <p:extLst>
      <p:ext uri="{BB962C8B-B14F-4D97-AF65-F5344CB8AC3E}">
        <p14:creationId xmlns:p14="http://schemas.microsoft.com/office/powerpoint/2010/main" val="8103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5" y="365126"/>
            <a:ext cx="8839200" cy="1325563"/>
          </a:xfrm>
        </p:spPr>
        <p:txBody>
          <a:bodyPr>
            <a:normAutofit/>
          </a:bodyPr>
          <a:lstStyle/>
          <a:p>
            <a:r>
              <a:rPr lang="en-US" dirty="0"/>
              <a:t>ii) Oxidative bactericidal mechanism by </a:t>
            </a:r>
            <a:r>
              <a:rPr lang="en-US" dirty="0" smtClean="0"/>
              <a:t>lysosomal granules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95" y="1825625"/>
            <a:ext cx="9031705" cy="4879976"/>
          </a:xfrm>
        </p:spPr>
        <p:txBody>
          <a:bodyPr/>
          <a:lstStyle/>
          <a:p>
            <a:r>
              <a:rPr lang="en-US" dirty="0"/>
              <a:t>In this mechanism, the preformed </a:t>
            </a:r>
            <a:r>
              <a:rPr lang="en-US" dirty="0" smtClean="0"/>
              <a:t>granule-stored products </a:t>
            </a:r>
            <a:r>
              <a:rPr lang="en-US" dirty="0"/>
              <a:t>of neutrophils and macrophages are discharged </a:t>
            </a:r>
            <a:r>
              <a:rPr lang="en-US" dirty="0" smtClean="0"/>
              <a:t>or secreted </a:t>
            </a:r>
            <a:r>
              <a:rPr lang="en-US" dirty="0"/>
              <a:t>into the phagosome </a:t>
            </a:r>
            <a:r>
              <a:rPr lang="en-US" dirty="0" smtClean="0"/>
              <a:t>and induce proteolysis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35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iii) Non-oxidative bactericidal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a) </a:t>
            </a:r>
            <a:r>
              <a:rPr lang="en-US" dirty="0" smtClean="0">
                <a:solidFill>
                  <a:srgbClr val="FFFF00"/>
                </a:solidFill>
              </a:rPr>
              <a:t>Granules: </a:t>
            </a:r>
          </a:p>
          <a:p>
            <a:r>
              <a:rPr lang="en-US" dirty="0" smtClean="0"/>
              <a:t>Some </a:t>
            </a:r>
            <a:r>
              <a:rPr lang="en-US" dirty="0"/>
              <a:t>of liberated lysosomal granules </a:t>
            </a:r>
            <a:r>
              <a:rPr lang="en-US" dirty="0" smtClean="0"/>
              <a:t>cause </a:t>
            </a:r>
            <a:r>
              <a:rPr lang="en-US" dirty="0"/>
              <a:t>lysis of microbe </a:t>
            </a:r>
            <a:r>
              <a:rPr lang="en-US" dirty="0" smtClean="0"/>
              <a:t>within phagosome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 lysosomal hydrolases, </a:t>
            </a:r>
            <a:r>
              <a:rPr lang="en-US" dirty="0" smtClean="0"/>
              <a:t>permeability increasing </a:t>
            </a:r>
            <a:r>
              <a:rPr lang="en-US" dirty="0"/>
              <a:t>factors, cationic proteins (</a:t>
            </a:r>
            <a:r>
              <a:rPr lang="en-US" dirty="0" err="1"/>
              <a:t>defensins</a:t>
            </a:r>
            <a:r>
              <a:rPr lang="en-US" dirty="0"/>
              <a:t>), </a:t>
            </a:r>
            <a:r>
              <a:rPr lang="en-US" dirty="0" smtClean="0"/>
              <a:t>lipases, proteases</a:t>
            </a:r>
            <a:r>
              <a:rPr lang="en-US" dirty="0"/>
              <a:t>, </a:t>
            </a:r>
            <a:r>
              <a:rPr lang="en-US" dirty="0" err="1" smtClean="0"/>
              <a:t>DNAases</a:t>
            </a:r>
            <a:endParaRPr lang="en-US" dirty="0" smtClean="0"/>
          </a:p>
          <a:p>
            <a:r>
              <a:rPr lang="en-US" i="1" dirty="0">
                <a:solidFill>
                  <a:srgbClr val="FFFF00"/>
                </a:solidFill>
              </a:rPr>
              <a:t>b) Nitric </a:t>
            </a:r>
            <a:r>
              <a:rPr lang="en-US" i="1" dirty="0" smtClean="0">
                <a:solidFill>
                  <a:srgbClr val="FFFF00"/>
                </a:solidFill>
              </a:rPr>
              <a:t>oxide</a:t>
            </a:r>
          </a:p>
          <a:p>
            <a:r>
              <a:rPr lang="en-US" dirty="0"/>
              <a:t>It is produced by endothelial cells as well as by </a:t>
            </a:r>
            <a:r>
              <a:rPr lang="en-US" dirty="0" smtClean="0"/>
              <a:t>activated macrophages</a:t>
            </a:r>
            <a:r>
              <a:rPr lang="en-US" dirty="0"/>
              <a:t>. Nitric oxide is another potent mechanism </a:t>
            </a:r>
            <a:r>
              <a:rPr lang="en-US" dirty="0" smtClean="0"/>
              <a:t>of microbial </a:t>
            </a:r>
            <a:r>
              <a:rPr lang="en-US" dirty="0"/>
              <a:t>killing.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B. EXTRACELLULAR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i</a:t>
            </a:r>
            <a:r>
              <a:rPr lang="en-US" b="1" dirty="0"/>
              <a:t>) </a:t>
            </a:r>
            <a:r>
              <a:rPr lang="en-US" b="1" dirty="0" smtClean="0"/>
              <a:t>Granules</a:t>
            </a:r>
          </a:p>
          <a:p>
            <a:r>
              <a:rPr lang="en-US" b="1" dirty="0"/>
              <a:t>ii) Immune 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MEDIATORS OF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1825624"/>
            <a:ext cx="8839200" cy="4896017"/>
          </a:xfrm>
        </p:spPr>
        <p:txBody>
          <a:bodyPr>
            <a:normAutofit/>
          </a:bodyPr>
          <a:lstStyle/>
          <a:p>
            <a:r>
              <a:rPr lang="en-US" dirty="0"/>
              <a:t>Mediators of inflammation have some common </a:t>
            </a:r>
            <a:r>
              <a:rPr lang="en-US" dirty="0" smtClean="0"/>
              <a:t>properties</a:t>
            </a:r>
          </a:p>
          <a:p>
            <a:r>
              <a:rPr lang="en-US" dirty="0"/>
              <a:t>1) These mediators are released either from the cells or </a:t>
            </a:r>
            <a:r>
              <a:rPr lang="en-US" dirty="0" smtClean="0"/>
              <a:t>are derived </a:t>
            </a:r>
            <a:r>
              <a:rPr lang="en-US" dirty="0"/>
              <a:t>from plasma proteins</a:t>
            </a:r>
            <a:r>
              <a:rPr lang="en-US" dirty="0" smtClean="0"/>
              <a:t>:</a:t>
            </a:r>
          </a:p>
          <a:p>
            <a:r>
              <a:rPr lang="en-US" dirty="0"/>
              <a:t>2) All mediators are </a:t>
            </a:r>
            <a:r>
              <a:rPr lang="en-US" i="1" dirty="0"/>
              <a:t>released in response to certain stimuli</a:t>
            </a:r>
            <a:r>
              <a:rPr lang="en-US" dirty="0" smtClean="0"/>
              <a:t>.</a:t>
            </a:r>
          </a:p>
          <a:p>
            <a:r>
              <a:rPr lang="en-US" dirty="0"/>
              <a:t>3</a:t>
            </a:r>
            <a:r>
              <a:rPr lang="en-US" dirty="0" smtClean="0"/>
              <a:t>) </a:t>
            </a:r>
            <a:r>
              <a:rPr lang="en-US" i="1" dirty="0"/>
              <a:t>Range of </a:t>
            </a:r>
            <a:r>
              <a:rPr lang="en-US" i="1" dirty="0" smtClean="0"/>
              <a:t>actions: </a:t>
            </a:r>
            <a:r>
              <a:rPr lang="en-US" dirty="0" smtClean="0"/>
              <a:t>increased vascular </a:t>
            </a:r>
            <a:r>
              <a:rPr lang="en-US" dirty="0"/>
              <a:t>permeability, vasodilatation, chemotaxis, fever, </a:t>
            </a:r>
            <a:r>
              <a:rPr lang="en-US" dirty="0" smtClean="0"/>
              <a:t>pain and </a:t>
            </a:r>
            <a:r>
              <a:rPr lang="en-US" dirty="0"/>
              <a:t>tissue damage</a:t>
            </a:r>
            <a:r>
              <a:rPr lang="en-US" dirty="0" smtClean="0"/>
              <a:t>.</a:t>
            </a:r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/>
              <a:t>Mediators have </a:t>
            </a:r>
            <a:r>
              <a:rPr lang="en-US" i="1" dirty="0"/>
              <a:t>short lifespan </a:t>
            </a:r>
            <a:r>
              <a:rPr lang="en-US" dirty="0"/>
              <a:t>after their </a:t>
            </a:r>
            <a:r>
              <a:rPr lang="en-US" dirty="0" smtClean="0"/>
              <a:t>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Cell-derived Mediators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06803" cy="4896017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1. VASOACTIVE </a:t>
            </a:r>
            <a:r>
              <a:rPr lang="en-US" dirty="0" smtClean="0">
                <a:solidFill>
                  <a:srgbClr val="FFFF00"/>
                </a:solidFill>
              </a:rPr>
              <a:t>AMINES</a:t>
            </a:r>
          </a:p>
          <a:p>
            <a:r>
              <a:rPr lang="en-US" dirty="0" smtClean="0"/>
              <a:t>Important in early inflammatory </a:t>
            </a:r>
            <a:r>
              <a:rPr lang="en-US" dirty="0"/>
              <a:t>response (first one hour) are </a:t>
            </a:r>
            <a:r>
              <a:rPr lang="en-US" dirty="0" smtClean="0">
                <a:solidFill>
                  <a:srgbClr val="FFFF00"/>
                </a:solidFill>
              </a:rPr>
              <a:t>histamine</a:t>
            </a:r>
            <a:r>
              <a:rPr lang="en-US" dirty="0" smtClean="0"/>
              <a:t> and</a:t>
            </a:r>
            <a:r>
              <a:rPr lang="en-US" dirty="0"/>
              <a:t> </a:t>
            </a:r>
            <a:r>
              <a:rPr lang="en-US" dirty="0" smtClean="0">
                <a:solidFill>
                  <a:srgbClr val="FFFF00"/>
                </a:solidFill>
              </a:rPr>
              <a:t>5-hydroxytryptamine</a:t>
            </a:r>
            <a:r>
              <a:rPr lang="en-US" dirty="0" smtClean="0"/>
              <a:t> </a:t>
            </a:r>
            <a:r>
              <a:rPr lang="en-US" dirty="0"/>
              <a:t>(5-HT) or </a:t>
            </a:r>
            <a:r>
              <a:rPr lang="en-US" dirty="0" smtClean="0"/>
              <a:t>serotonin</a:t>
            </a:r>
          </a:p>
          <a:p>
            <a:r>
              <a:rPr lang="en-US" b="1" dirty="0" err="1">
                <a:solidFill>
                  <a:srgbClr val="FFFF00"/>
                </a:solidFill>
              </a:rPr>
              <a:t>i</a:t>
            </a:r>
            <a:r>
              <a:rPr lang="en-US" b="1" dirty="0">
                <a:solidFill>
                  <a:srgbClr val="FFFF00"/>
                </a:solidFill>
              </a:rPr>
              <a:t>) Histamine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It </a:t>
            </a:r>
            <a:r>
              <a:rPr lang="en-US" dirty="0"/>
              <a:t>is stored in the granules of mast </a:t>
            </a:r>
            <a:r>
              <a:rPr lang="en-US" dirty="0" smtClean="0"/>
              <a:t>cells, basophils </a:t>
            </a:r>
            <a:r>
              <a:rPr lang="en-US" dirty="0"/>
              <a:t>and </a:t>
            </a:r>
            <a:r>
              <a:rPr lang="en-US" dirty="0" smtClean="0"/>
              <a:t>platelets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7" y="365126"/>
            <a:ext cx="8935453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Histamine </a:t>
            </a:r>
            <a:r>
              <a:rPr lang="en-US" dirty="0"/>
              <a:t>is released from these </a:t>
            </a:r>
            <a:r>
              <a:rPr lang="en-US" dirty="0" smtClean="0"/>
              <a:t>cell by </a:t>
            </a:r>
            <a:r>
              <a:rPr lang="en-US" dirty="0"/>
              <a:t>various agents as under: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912059"/>
          </a:xfrm>
        </p:spPr>
        <p:txBody>
          <a:bodyPr/>
          <a:lstStyle/>
          <a:p>
            <a:r>
              <a:rPr lang="en-US" dirty="0"/>
              <a:t>a) Stimuli or substances inducing acute inflammation </a:t>
            </a:r>
            <a:r>
              <a:rPr lang="en-US" dirty="0" smtClean="0"/>
              <a:t>e.g. heat</a:t>
            </a:r>
            <a:r>
              <a:rPr lang="en-US" dirty="0"/>
              <a:t>, cold, irradiation, trauma, irritant chemicals, </a:t>
            </a:r>
            <a:r>
              <a:rPr lang="en-US" dirty="0" smtClean="0"/>
              <a:t>immunologic reactions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r>
              <a:rPr lang="en-US" dirty="0"/>
              <a:t>b) </a:t>
            </a:r>
            <a:r>
              <a:rPr lang="en-US" dirty="0" err="1" smtClean="0"/>
              <a:t>Anaphylatoxins</a:t>
            </a:r>
            <a:endParaRPr lang="en-US" dirty="0"/>
          </a:p>
          <a:p>
            <a:r>
              <a:rPr lang="en-US" dirty="0"/>
              <a:t>c) Histamine-releasing factors from neutrophils, </a:t>
            </a:r>
            <a:r>
              <a:rPr lang="en-US" dirty="0" smtClean="0"/>
              <a:t>monocytes  and platelets</a:t>
            </a:r>
          </a:p>
          <a:p>
            <a:r>
              <a:rPr lang="en-US" dirty="0"/>
              <a:t>d) Interleukins.</a:t>
            </a:r>
          </a:p>
        </p:txBody>
      </p:sp>
    </p:spTree>
    <p:extLst>
      <p:ext uri="{BB962C8B-B14F-4D97-AF65-F5344CB8AC3E}">
        <p14:creationId xmlns:p14="http://schemas.microsoft.com/office/powerpoint/2010/main" val="23826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actions of histamine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vasodilatation, </a:t>
            </a:r>
          </a:p>
          <a:p>
            <a:r>
              <a:rPr lang="en-US" dirty="0" smtClean="0"/>
              <a:t>increased </a:t>
            </a:r>
            <a:r>
              <a:rPr lang="en-US" dirty="0"/>
              <a:t>vascular (</a:t>
            </a:r>
            <a:r>
              <a:rPr lang="en-US" dirty="0" err="1"/>
              <a:t>venular</a:t>
            </a:r>
            <a:r>
              <a:rPr lang="en-US" dirty="0"/>
              <a:t>) permeability, </a:t>
            </a:r>
            <a:endParaRPr lang="en-US" dirty="0" smtClean="0"/>
          </a:p>
          <a:p>
            <a:r>
              <a:rPr lang="en-US" dirty="0" smtClean="0"/>
              <a:t>itching </a:t>
            </a:r>
            <a:r>
              <a:rPr lang="en-US" dirty="0"/>
              <a:t>and pain</a:t>
            </a:r>
          </a:p>
        </p:txBody>
      </p:sp>
    </p:spTree>
    <p:extLst>
      <p:ext uri="{BB962C8B-B14F-4D97-AF65-F5344CB8AC3E}">
        <p14:creationId xmlns:p14="http://schemas.microsoft.com/office/powerpoint/2010/main" val="39479009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ii) 5-Hydroxytryptamine (5-HT or serotonin)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54929" cy="4879975"/>
          </a:xfrm>
        </p:spPr>
        <p:txBody>
          <a:bodyPr/>
          <a:lstStyle/>
          <a:p>
            <a:r>
              <a:rPr lang="en-US" dirty="0"/>
              <a:t>It is </a:t>
            </a:r>
            <a:r>
              <a:rPr lang="en-US" dirty="0" smtClean="0"/>
              <a:t>present in </a:t>
            </a:r>
            <a:r>
              <a:rPr lang="en-US" dirty="0"/>
              <a:t>tissues like chromaffin cells of GIT, spleen, </a:t>
            </a:r>
            <a:r>
              <a:rPr lang="en-US" dirty="0" smtClean="0"/>
              <a:t>nervous tissue, mast </a:t>
            </a:r>
            <a:r>
              <a:rPr lang="en-US" dirty="0"/>
              <a:t>cells and </a:t>
            </a:r>
            <a:r>
              <a:rPr lang="en-US" dirty="0" smtClean="0"/>
              <a:t>platelets</a:t>
            </a:r>
            <a:endParaRPr lang="en-US" dirty="0"/>
          </a:p>
          <a:p>
            <a:r>
              <a:rPr lang="en-US" dirty="0"/>
              <a:t>The actions of 5-HT are similar </a:t>
            </a:r>
            <a:r>
              <a:rPr lang="en-US" dirty="0" smtClean="0"/>
              <a:t>to histamine </a:t>
            </a:r>
            <a:r>
              <a:rPr lang="en-US" dirty="0"/>
              <a:t>but it is a less potent mediator of increased </a:t>
            </a:r>
            <a:r>
              <a:rPr lang="en-US" dirty="0" smtClean="0"/>
              <a:t>vascular permeability </a:t>
            </a:r>
            <a:r>
              <a:rPr lang="en-US" dirty="0"/>
              <a:t>and vasodilatation than histamine.</a:t>
            </a:r>
          </a:p>
        </p:txBody>
      </p:sp>
    </p:spTree>
    <p:extLst>
      <p:ext uri="{BB962C8B-B14F-4D97-AF65-F5344CB8AC3E}">
        <p14:creationId xmlns:p14="http://schemas.microsoft.com/office/powerpoint/2010/main" val="248586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SIGNS OF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73" y="1825624"/>
            <a:ext cx="8884227" cy="4273839"/>
          </a:xfrm>
        </p:spPr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i="1" dirty="0" err="1" smtClean="0"/>
              <a:t>Rubor</a:t>
            </a:r>
            <a:r>
              <a:rPr lang="en-US" i="1" dirty="0" smtClean="0"/>
              <a:t> </a:t>
            </a:r>
            <a:r>
              <a:rPr lang="en-US" dirty="0" smtClean="0"/>
              <a:t>(Redness)</a:t>
            </a:r>
          </a:p>
          <a:p>
            <a:r>
              <a:rPr lang="en-US" dirty="0"/>
              <a:t>i</a:t>
            </a:r>
            <a:r>
              <a:rPr lang="en-US" dirty="0" smtClean="0"/>
              <a:t>i) </a:t>
            </a:r>
            <a:r>
              <a:rPr lang="en-US" i="1" dirty="0" smtClean="0"/>
              <a:t>Tumor </a:t>
            </a:r>
            <a:r>
              <a:rPr lang="en-US" dirty="0" smtClean="0"/>
              <a:t>(Swelling)</a:t>
            </a:r>
          </a:p>
          <a:p>
            <a:r>
              <a:rPr lang="en-US" dirty="0"/>
              <a:t>i</a:t>
            </a:r>
            <a:r>
              <a:rPr lang="en-US" dirty="0" smtClean="0"/>
              <a:t>ii) </a:t>
            </a:r>
            <a:r>
              <a:rPr lang="en-US" i="1" dirty="0" err="1" smtClean="0"/>
              <a:t>Calor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smtClean="0"/>
              <a:t>Heat)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v) </a:t>
            </a:r>
            <a:r>
              <a:rPr lang="en-US" i="1" dirty="0" smtClean="0"/>
              <a:t>Dolor </a:t>
            </a:r>
            <a:r>
              <a:rPr lang="en-US" dirty="0" smtClean="0"/>
              <a:t>(Pain).</a:t>
            </a:r>
          </a:p>
          <a:p>
            <a:r>
              <a:rPr lang="en-US" dirty="0" smtClean="0"/>
              <a:t>fifth </a:t>
            </a:r>
            <a:r>
              <a:rPr lang="en-US" dirty="0"/>
              <a:t>sign </a:t>
            </a:r>
            <a:r>
              <a:rPr lang="en-US" i="1" dirty="0" err="1"/>
              <a:t>functio</a:t>
            </a:r>
            <a:r>
              <a:rPr lang="en-US" i="1" dirty="0"/>
              <a:t> </a:t>
            </a:r>
            <a:r>
              <a:rPr lang="en-US" i="1" dirty="0" err="1"/>
              <a:t>laesa</a:t>
            </a:r>
            <a:r>
              <a:rPr lang="en-US" i="1" dirty="0"/>
              <a:t> </a:t>
            </a:r>
            <a:r>
              <a:rPr lang="en-US" dirty="0"/>
              <a:t>(loss of function) was </a:t>
            </a:r>
            <a:r>
              <a:rPr lang="en-US" dirty="0" smtClean="0"/>
              <a:t>later added </a:t>
            </a:r>
            <a:r>
              <a:rPr lang="en-US" dirty="0"/>
              <a:t>by Virchow</a:t>
            </a:r>
            <a:r>
              <a:rPr lang="en-US" dirty="0" smtClean="0"/>
              <a:t>.</a:t>
            </a:r>
          </a:p>
          <a:p>
            <a:r>
              <a:rPr lang="en-US" dirty="0"/>
              <a:t>The word inflammation means burning.</a:t>
            </a:r>
          </a:p>
        </p:txBody>
      </p:sp>
    </p:spTree>
    <p:extLst>
      <p:ext uri="{BB962C8B-B14F-4D97-AF65-F5344CB8AC3E}">
        <p14:creationId xmlns:p14="http://schemas.microsoft.com/office/powerpoint/2010/main" val="26784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iii) Neuropeptides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54929" cy="5032375"/>
          </a:xfrm>
        </p:spPr>
        <p:txBody>
          <a:bodyPr/>
          <a:lstStyle/>
          <a:p>
            <a:r>
              <a:rPr lang="en-US" dirty="0"/>
              <a:t>substance P, </a:t>
            </a:r>
            <a:r>
              <a:rPr lang="en-US" dirty="0" smtClean="0"/>
              <a:t>neurokinin A</a:t>
            </a:r>
            <a:r>
              <a:rPr lang="en-US" dirty="0"/>
              <a:t>, vasoactive intestinal polypeptide (VIP) and somatostatin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Actions are</a:t>
            </a:r>
          </a:p>
          <a:p>
            <a:r>
              <a:rPr lang="en-US" dirty="0"/>
              <a:t>a) Increased vascular permeability.</a:t>
            </a:r>
          </a:p>
          <a:p>
            <a:r>
              <a:rPr lang="en-US" dirty="0"/>
              <a:t>b) Transmission of pain stimuli.</a:t>
            </a:r>
          </a:p>
          <a:p>
            <a:r>
              <a:rPr lang="en-US" dirty="0"/>
              <a:t>c) Mast cell degranulation.</a:t>
            </a:r>
          </a:p>
        </p:txBody>
      </p:sp>
    </p:spTree>
    <p:extLst>
      <p:ext uri="{BB962C8B-B14F-4D97-AF65-F5344CB8AC3E}">
        <p14:creationId xmlns:p14="http://schemas.microsoft.com/office/powerpoint/2010/main" val="15391030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ARACHIDONIC ACID METABOLITES (EICOSANOIDS)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87013" cy="4879975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) Metabolites via </a:t>
            </a:r>
            <a:r>
              <a:rPr lang="en-US" dirty="0" err="1">
                <a:solidFill>
                  <a:srgbClr val="FFFF00"/>
                </a:solidFill>
              </a:rPr>
              <a:t>cyclo</a:t>
            </a:r>
            <a:r>
              <a:rPr lang="en-US" dirty="0">
                <a:solidFill>
                  <a:srgbClr val="FFFF00"/>
                </a:solidFill>
              </a:rPr>
              <a:t>-oxygenase pathway: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Prostaglandins: </a:t>
            </a:r>
            <a:r>
              <a:rPr lang="en-US" dirty="0" smtClean="0"/>
              <a:t>act </a:t>
            </a:r>
            <a:r>
              <a:rPr lang="en-US" dirty="0"/>
              <a:t>on blood vessels and cause increased </a:t>
            </a:r>
            <a:r>
              <a:rPr lang="en-US" dirty="0" err="1" smtClean="0"/>
              <a:t>venular</a:t>
            </a:r>
            <a:r>
              <a:rPr lang="en-US" dirty="0"/>
              <a:t> </a:t>
            </a:r>
            <a:r>
              <a:rPr lang="en-US" dirty="0" smtClean="0"/>
              <a:t>permeability</a:t>
            </a:r>
            <a:r>
              <a:rPr lang="en-US" dirty="0"/>
              <a:t>, vasodilatation and </a:t>
            </a:r>
            <a:r>
              <a:rPr lang="en-US" dirty="0" err="1" smtClean="0"/>
              <a:t>bronchodilatation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thromboxane A2: </a:t>
            </a:r>
            <a:r>
              <a:rPr lang="en-US" dirty="0"/>
              <a:t>in platelet aggregation, besides </a:t>
            </a:r>
            <a:r>
              <a:rPr lang="en-US" dirty="0" smtClean="0"/>
              <a:t>its role </a:t>
            </a:r>
            <a:r>
              <a:rPr lang="en-US" dirty="0"/>
              <a:t>as a vasoconstrictor and </a:t>
            </a:r>
            <a:r>
              <a:rPr lang="en-US" dirty="0" err="1" smtClean="0"/>
              <a:t>broncho</a:t>
            </a:r>
            <a:r>
              <a:rPr lang="en-US" dirty="0"/>
              <a:t> </a:t>
            </a:r>
            <a:r>
              <a:rPr lang="en-US" dirty="0" smtClean="0"/>
              <a:t>constrictor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Prostacyclin: </a:t>
            </a:r>
            <a:r>
              <a:rPr lang="en-US" dirty="0"/>
              <a:t>induces vasodilatation, </a:t>
            </a:r>
            <a:r>
              <a:rPr lang="en-US" dirty="0" err="1" smtClean="0"/>
              <a:t>bronchodilatation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inhibits platelet aggregation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d) </a:t>
            </a:r>
            <a:r>
              <a:rPr lang="en-US" i="1" dirty="0" err="1">
                <a:solidFill>
                  <a:srgbClr val="00B0F0"/>
                </a:solidFill>
              </a:rPr>
              <a:t>Resolvins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306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ii) Metabolites via </a:t>
            </a:r>
            <a:r>
              <a:rPr lang="en-US" dirty="0" err="1"/>
              <a:t>lipo</a:t>
            </a:r>
            <a:r>
              <a:rPr lang="en-US" dirty="0"/>
              <a:t>-oxygenase pathway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1825624"/>
            <a:ext cx="8919411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5-HETE,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leukotrienes,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Lipoxins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pt-BR" dirty="0"/>
              <a:t>The enzyme, lipo-oxygenase, a </a:t>
            </a:r>
            <a:r>
              <a:rPr lang="pt-BR" dirty="0" smtClean="0"/>
              <a:t>predominant </a:t>
            </a:r>
            <a:r>
              <a:rPr lang="en-US" dirty="0" smtClean="0"/>
              <a:t>enzyme </a:t>
            </a:r>
            <a:r>
              <a:rPr lang="en-US" dirty="0"/>
              <a:t>in neutrophils, acts on activated arachidonic acid </a:t>
            </a:r>
            <a:r>
              <a:rPr lang="en-US" dirty="0" smtClean="0"/>
              <a:t>to form </a:t>
            </a:r>
            <a:r>
              <a:rPr lang="en-US" dirty="0" err="1"/>
              <a:t>hydroperoxy</a:t>
            </a:r>
            <a:r>
              <a:rPr lang="en-US" dirty="0"/>
              <a:t> </a:t>
            </a:r>
            <a:r>
              <a:rPr lang="en-US" dirty="0" err="1"/>
              <a:t>eicosatetraenoic</a:t>
            </a:r>
            <a:r>
              <a:rPr lang="en-US" dirty="0"/>
              <a:t> acid (5-HPETE) which </a:t>
            </a:r>
            <a:r>
              <a:rPr lang="en-US" dirty="0" smtClean="0"/>
              <a:t>on further </a:t>
            </a:r>
            <a:r>
              <a:rPr lang="en-US" dirty="0"/>
              <a:t>peroxidation forms following 2 metabolites </a:t>
            </a:r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a) </a:t>
            </a:r>
            <a:r>
              <a:rPr lang="en-US" i="1" dirty="0">
                <a:solidFill>
                  <a:srgbClr val="FF0000"/>
                </a:solidFill>
              </a:rPr>
              <a:t>5-HETE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hydroxy</a:t>
            </a:r>
            <a:r>
              <a:rPr lang="en-US" dirty="0">
                <a:solidFill>
                  <a:srgbClr val="FF0000"/>
                </a:solidFill>
              </a:rPr>
              <a:t> compound), </a:t>
            </a:r>
            <a:r>
              <a:rPr lang="en-US" dirty="0"/>
              <a:t>an intermediate product, </a:t>
            </a:r>
            <a:r>
              <a:rPr lang="en-US" dirty="0" smtClean="0"/>
              <a:t>is a </a:t>
            </a:r>
            <a:r>
              <a:rPr lang="en-US" dirty="0"/>
              <a:t>potent chemotactic agent for neutrophils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c) Tertiary granules </a:t>
            </a:r>
            <a:r>
              <a:rPr lang="en-US" dirty="0"/>
              <a:t>or C particles contain gelatinase and </a:t>
            </a:r>
            <a:r>
              <a:rPr lang="en-US" dirty="0" smtClean="0"/>
              <a:t>acid hydrolases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83707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70971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b) </a:t>
            </a:r>
            <a:r>
              <a:rPr lang="en-US" i="1" dirty="0">
                <a:solidFill>
                  <a:srgbClr val="FF0000"/>
                </a:solidFill>
              </a:rPr>
              <a:t>Leukotrienes </a:t>
            </a:r>
            <a:r>
              <a:rPr lang="en-US" dirty="0">
                <a:solidFill>
                  <a:srgbClr val="FF0000"/>
                </a:solidFill>
              </a:rPr>
              <a:t>(LT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</a:p>
          <a:p>
            <a:r>
              <a:rPr lang="en-US" dirty="0" smtClean="0"/>
              <a:t>LTC4</a:t>
            </a:r>
            <a:r>
              <a:rPr lang="en-US" dirty="0"/>
              <a:t>, LTD4 and LTE4 have </a:t>
            </a:r>
            <a:r>
              <a:rPr lang="en-US" dirty="0" smtClean="0"/>
              <a:t>common actions </a:t>
            </a:r>
            <a:r>
              <a:rPr lang="en-US" dirty="0"/>
              <a:t>by causing smooth muscle </a:t>
            </a:r>
            <a:r>
              <a:rPr lang="en-US" dirty="0" smtClean="0"/>
              <a:t>contraction </a:t>
            </a:r>
            <a:endParaRPr lang="en-US" dirty="0"/>
          </a:p>
          <a:p>
            <a:r>
              <a:rPr lang="en-US" dirty="0"/>
              <a:t>induce vasoconstriction, </a:t>
            </a:r>
            <a:endParaRPr lang="en-US" dirty="0" smtClean="0"/>
          </a:p>
          <a:p>
            <a:r>
              <a:rPr lang="en-US" dirty="0" smtClean="0"/>
              <a:t>bronchoconstriction </a:t>
            </a:r>
          </a:p>
          <a:p>
            <a:r>
              <a:rPr lang="en-US" dirty="0" smtClean="0"/>
              <a:t>and increased vascular </a:t>
            </a:r>
            <a:r>
              <a:rPr lang="en-US" dirty="0"/>
              <a:t>permeability; hence they are also called as </a:t>
            </a:r>
            <a:r>
              <a:rPr lang="en-US" dirty="0" smtClean="0"/>
              <a:t>slow reacting substances </a:t>
            </a:r>
            <a:r>
              <a:rPr lang="en-US" dirty="0"/>
              <a:t>of anaphylaxis (SRS-As).</a:t>
            </a:r>
          </a:p>
        </p:txBody>
      </p:sp>
    </p:spTree>
    <p:extLst>
      <p:ext uri="{BB962C8B-B14F-4D97-AF65-F5344CB8AC3E}">
        <p14:creationId xmlns:p14="http://schemas.microsoft.com/office/powerpoint/2010/main" val="18625946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c) </a:t>
            </a:r>
            <a:r>
              <a:rPr lang="en-US" dirty="0" err="1">
                <a:solidFill>
                  <a:srgbClr val="FF0000"/>
                </a:solidFill>
              </a:rPr>
              <a:t>Lipoxins</a:t>
            </a:r>
            <a:r>
              <a:rPr lang="en-US" dirty="0">
                <a:solidFill>
                  <a:srgbClr val="FF0000"/>
                </a:solidFill>
              </a:rPr>
              <a:t> (LX) </a:t>
            </a:r>
            <a:r>
              <a:rPr lang="en-US" dirty="0"/>
              <a:t>act to regulate and counterbalance </a:t>
            </a:r>
            <a:r>
              <a:rPr lang="en-US" dirty="0" smtClean="0"/>
              <a:t>actions of </a:t>
            </a:r>
            <a:r>
              <a:rPr lang="en-US" dirty="0"/>
              <a:t>leukotrienes</a:t>
            </a:r>
          </a:p>
        </p:txBody>
      </p:sp>
    </p:spTree>
    <p:extLst>
      <p:ext uri="{BB962C8B-B14F-4D97-AF65-F5344CB8AC3E}">
        <p14:creationId xmlns:p14="http://schemas.microsoft.com/office/powerpoint/2010/main" val="38386661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LYSOSOMAL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54929" cy="48158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eutrophils </a:t>
            </a:r>
            <a:r>
              <a:rPr lang="en-US" dirty="0"/>
              <a:t>and monocytes, contain lysosomal granules </a:t>
            </a:r>
            <a:r>
              <a:rPr lang="en-US" dirty="0" smtClean="0"/>
              <a:t>which on </a:t>
            </a:r>
            <a:r>
              <a:rPr lang="en-US" dirty="0"/>
              <a:t>release elaborate a variety of mediators of inflammation</a:t>
            </a:r>
            <a:r>
              <a:rPr lang="en-US" dirty="0" smtClean="0"/>
              <a:t>.</a:t>
            </a:r>
          </a:p>
          <a:p>
            <a:r>
              <a:rPr lang="en-US" b="1" dirty="0" err="1"/>
              <a:t>i</a:t>
            </a:r>
            <a:r>
              <a:rPr lang="en-US" b="1" dirty="0"/>
              <a:t>) Granules of neutrophils </a:t>
            </a:r>
            <a:endParaRPr lang="en-US" b="1" dirty="0" smtClean="0"/>
          </a:p>
          <a:p>
            <a:r>
              <a:rPr lang="en-US" dirty="0" smtClean="0"/>
              <a:t>Neutrophils </a:t>
            </a:r>
            <a:r>
              <a:rPr lang="en-US" dirty="0"/>
              <a:t>have 3 types </a:t>
            </a:r>
            <a:r>
              <a:rPr lang="en-US" dirty="0" smtClean="0"/>
              <a:t>of granules</a:t>
            </a:r>
            <a:r>
              <a:rPr lang="en-US" dirty="0"/>
              <a:t>: primary or </a:t>
            </a:r>
            <a:r>
              <a:rPr lang="en-US" dirty="0" err="1"/>
              <a:t>azurophil</a:t>
            </a:r>
            <a:r>
              <a:rPr lang="en-US" dirty="0"/>
              <a:t>, secondary or </a:t>
            </a:r>
            <a:r>
              <a:rPr lang="en-US" dirty="0" smtClean="0"/>
              <a:t>specific, and</a:t>
            </a:r>
            <a:r>
              <a:rPr lang="en-US" dirty="0"/>
              <a:t> </a:t>
            </a:r>
            <a:r>
              <a:rPr lang="en-US" dirty="0" smtClean="0"/>
              <a:t>tertiary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8525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</a:t>
            </a:r>
            <a:r>
              <a:rPr lang="en-US" b="1" dirty="0"/>
              <a:t>) Granules of neutrophils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960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a) Primary or </a:t>
            </a:r>
            <a:r>
              <a:rPr lang="en-US" dirty="0" err="1">
                <a:solidFill>
                  <a:srgbClr val="FFFF00"/>
                </a:solidFill>
              </a:rPr>
              <a:t>azurophil</a:t>
            </a:r>
            <a:r>
              <a:rPr lang="en-US" dirty="0">
                <a:solidFill>
                  <a:srgbClr val="FFFF00"/>
                </a:solidFill>
              </a:rPr>
              <a:t> granules </a:t>
            </a:r>
            <a:r>
              <a:rPr lang="en-US" dirty="0"/>
              <a:t>are large </a:t>
            </a:r>
            <a:r>
              <a:rPr lang="en-US" dirty="0" err="1"/>
              <a:t>azurophil</a:t>
            </a:r>
            <a:r>
              <a:rPr lang="en-US" dirty="0"/>
              <a:t> </a:t>
            </a:r>
            <a:r>
              <a:rPr lang="en-US" dirty="0" smtClean="0"/>
              <a:t>granules which </a:t>
            </a:r>
            <a:r>
              <a:rPr lang="en-US" dirty="0"/>
              <a:t>contain functionally active enzymes. </a:t>
            </a:r>
            <a:endParaRPr lang="en-US" dirty="0" smtClean="0"/>
          </a:p>
          <a:p>
            <a:r>
              <a:rPr lang="en-US" dirty="0" smtClean="0"/>
              <a:t>These are myeloperoxidase</a:t>
            </a:r>
            <a:r>
              <a:rPr lang="en-US" dirty="0"/>
              <a:t>, acid hydrolases, acid phosphatase, </a:t>
            </a:r>
            <a:r>
              <a:rPr lang="en-US" dirty="0" smtClean="0"/>
              <a:t>lysozyme, </a:t>
            </a:r>
            <a:r>
              <a:rPr lang="en-US" dirty="0" err="1" smtClean="0"/>
              <a:t>defensin</a:t>
            </a:r>
            <a:r>
              <a:rPr lang="en-US" dirty="0" smtClean="0"/>
              <a:t> </a:t>
            </a:r>
            <a:r>
              <a:rPr lang="en-US" dirty="0"/>
              <a:t>(cationic protein), phospholipase, </a:t>
            </a:r>
            <a:r>
              <a:rPr lang="en-US" dirty="0" err="1"/>
              <a:t>cathepsin</a:t>
            </a:r>
            <a:r>
              <a:rPr lang="en-US" dirty="0"/>
              <a:t> </a:t>
            </a:r>
            <a:r>
              <a:rPr lang="en-US" dirty="0" smtClean="0"/>
              <a:t>G, elastase</a:t>
            </a:r>
            <a:r>
              <a:rPr lang="en-US" dirty="0"/>
              <a:t>, and protease</a:t>
            </a:r>
            <a:r>
              <a:rPr lang="en-US" dirty="0" smtClean="0"/>
              <a:t>.</a:t>
            </a:r>
          </a:p>
          <a:p>
            <a:r>
              <a:rPr lang="en-US" i="1" dirty="0">
                <a:solidFill>
                  <a:srgbClr val="FFFF00"/>
                </a:solidFill>
              </a:rPr>
              <a:t>b) Secondary or specific granules </a:t>
            </a:r>
            <a:r>
              <a:rPr lang="en-US" dirty="0"/>
              <a:t>contain alkaline </a:t>
            </a:r>
            <a:r>
              <a:rPr lang="en-US" dirty="0" smtClean="0"/>
              <a:t>phosphatase, </a:t>
            </a:r>
            <a:r>
              <a:rPr lang="en-US" dirty="0" err="1" smtClean="0"/>
              <a:t>lactoferrin</a:t>
            </a:r>
            <a:r>
              <a:rPr lang="en-US" dirty="0"/>
              <a:t>, gelatinase, collagenase, lysozyme, </a:t>
            </a:r>
            <a:r>
              <a:rPr lang="en-US" dirty="0" smtClean="0"/>
              <a:t>vitamin-B12 binding </a:t>
            </a:r>
            <a:r>
              <a:rPr lang="en-US" dirty="0"/>
              <a:t>proteins, plasminogen activator</a:t>
            </a:r>
            <a:r>
              <a:rPr lang="en-US" dirty="0" smtClean="0"/>
              <a:t>.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i="1" dirty="0" smtClean="0">
                <a:solidFill>
                  <a:srgbClr val="FFFF00"/>
                </a:solidFill>
              </a:rPr>
              <a:t>c</a:t>
            </a:r>
            <a:r>
              <a:rPr lang="en-US" i="1" dirty="0">
                <a:solidFill>
                  <a:srgbClr val="FFFF00"/>
                </a:solidFill>
              </a:rPr>
              <a:t>) Tertiary granules </a:t>
            </a:r>
            <a:r>
              <a:rPr lang="en-US" i="1" dirty="0"/>
              <a:t>or C particles </a:t>
            </a:r>
            <a:r>
              <a:rPr lang="en-US" dirty="0"/>
              <a:t>contain gelatinase and </a:t>
            </a:r>
            <a:r>
              <a:rPr lang="en-US" dirty="0" smtClean="0"/>
              <a:t>acid hydrolases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359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PLATELET ACTIVATING FACTOR (PAF)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released from </a:t>
            </a:r>
            <a:r>
              <a:rPr lang="en-US" dirty="0" err="1">
                <a:solidFill>
                  <a:srgbClr val="FFFF00"/>
                </a:solidFill>
              </a:rPr>
              <a:t>IgE-sensitised</a:t>
            </a:r>
            <a:r>
              <a:rPr lang="en-US" dirty="0">
                <a:solidFill>
                  <a:srgbClr val="FFFF00"/>
                </a:solidFill>
              </a:rPr>
              <a:t> basophils </a:t>
            </a:r>
            <a:r>
              <a:rPr lang="en-US" dirty="0"/>
              <a:t>or mast cells, other </a:t>
            </a:r>
            <a:r>
              <a:rPr lang="en-US" dirty="0" smtClean="0"/>
              <a:t>leucocytes, endothelium </a:t>
            </a:r>
            <a:r>
              <a:rPr lang="en-US" dirty="0"/>
              <a:t>and platelets.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actions </a:t>
            </a:r>
            <a:r>
              <a:rPr lang="en-US" dirty="0">
                <a:solidFill>
                  <a:srgbClr val="FFFF00"/>
                </a:solidFill>
              </a:rPr>
              <a:t>of PAF 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/>
              <a:t>i</a:t>
            </a:r>
            <a:r>
              <a:rPr lang="en-US" dirty="0"/>
              <a:t>) increased vascular permeability;</a:t>
            </a:r>
          </a:p>
          <a:p>
            <a:r>
              <a:rPr lang="en-US" dirty="0"/>
              <a:t>ii) vasodilatation in low concentration and </a:t>
            </a:r>
            <a:r>
              <a:rPr lang="en-US" dirty="0" smtClean="0"/>
              <a:t>vasoconstriction otherwise</a:t>
            </a:r>
            <a:r>
              <a:rPr lang="en-US" dirty="0"/>
              <a:t>;</a:t>
            </a:r>
          </a:p>
          <a:p>
            <a:r>
              <a:rPr lang="en-US" dirty="0"/>
              <a:t>iii) bronchoconstriction;</a:t>
            </a:r>
          </a:p>
          <a:p>
            <a:r>
              <a:rPr lang="en-US" dirty="0"/>
              <a:t>iv) adhesion of leucocytes to endothelium; and</a:t>
            </a:r>
          </a:p>
          <a:p>
            <a:r>
              <a:rPr lang="en-US" dirty="0"/>
              <a:t>v) chemotaxis.</a:t>
            </a:r>
          </a:p>
        </p:txBody>
      </p:sp>
    </p:spTree>
    <p:extLst>
      <p:ext uri="{BB962C8B-B14F-4D97-AF65-F5344CB8AC3E}">
        <p14:creationId xmlns:p14="http://schemas.microsoft.com/office/powerpoint/2010/main" val="188402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</a:t>
            </a:r>
            <a:r>
              <a:rPr lang="en-US" b="1"/>
              <a:t>CYTOKINES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38887" cy="4799764"/>
          </a:xfrm>
        </p:spPr>
        <p:txBody>
          <a:bodyPr/>
          <a:lstStyle/>
          <a:p>
            <a:r>
              <a:rPr lang="en-US" dirty="0"/>
              <a:t>Cytokines are polypeptide substances </a:t>
            </a:r>
            <a:r>
              <a:rPr lang="en-US" dirty="0" smtClean="0"/>
              <a:t>produced by </a:t>
            </a:r>
            <a:r>
              <a:rPr lang="en-US" dirty="0"/>
              <a:t>activated lymphocytes (</a:t>
            </a:r>
            <a:r>
              <a:rPr lang="en-US" dirty="0" err="1"/>
              <a:t>lymphokines</a:t>
            </a:r>
            <a:r>
              <a:rPr lang="en-US" dirty="0"/>
              <a:t>) and </a:t>
            </a:r>
            <a:r>
              <a:rPr lang="en-US" dirty="0" smtClean="0"/>
              <a:t>activated monocytes </a:t>
            </a:r>
            <a:r>
              <a:rPr lang="en-US" dirty="0"/>
              <a:t>(</a:t>
            </a:r>
            <a:r>
              <a:rPr lang="en-US" dirty="0" err="1"/>
              <a:t>monokines</a:t>
            </a:r>
            <a:r>
              <a:rPr lang="en-US" dirty="0" smtClean="0"/>
              <a:t>).</a:t>
            </a:r>
          </a:p>
          <a:p>
            <a:r>
              <a:rPr lang="en-US" i="1" dirty="0"/>
              <a:t>chemokine </a:t>
            </a:r>
            <a:r>
              <a:rPr lang="en-US" dirty="0" smtClean="0"/>
              <a:t>act </a:t>
            </a:r>
            <a:r>
              <a:rPr lang="en-US" dirty="0"/>
              <a:t>as </a:t>
            </a:r>
            <a:r>
              <a:rPr lang="en-US" dirty="0" err="1"/>
              <a:t>chemoattractants</a:t>
            </a:r>
            <a:r>
              <a:rPr lang="en-US" dirty="0"/>
              <a:t> </a:t>
            </a:r>
            <a:r>
              <a:rPr lang="en-US" dirty="0" smtClean="0"/>
              <a:t>for inflammatory </a:t>
            </a:r>
            <a:r>
              <a:rPr lang="en-US" dirty="0"/>
              <a:t>cells.</a:t>
            </a:r>
          </a:p>
        </p:txBody>
      </p:sp>
    </p:spTree>
    <p:extLst>
      <p:ext uri="{BB962C8B-B14F-4D97-AF65-F5344CB8AC3E}">
        <p14:creationId xmlns:p14="http://schemas.microsoft.com/office/powerpoint/2010/main" val="10473314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a) Interleukins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178466" cy="4879975"/>
          </a:xfrm>
        </p:spPr>
        <p:txBody>
          <a:bodyPr/>
          <a:lstStyle/>
          <a:p>
            <a:r>
              <a:rPr lang="en-US" dirty="0"/>
              <a:t>a) Interleukins (IL-1, IL-6, IL-8, IL-12, IL-17</a:t>
            </a:r>
            <a:r>
              <a:rPr lang="en-US" dirty="0" smtClean="0"/>
              <a:t>)</a:t>
            </a:r>
          </a:p>
          <a:p>
            <a:r>
              <a:rPr lang="en-US" b="1" dirty="0"/>
              <a:t>IL-1 </a:t>
            </a:r>
            <a:r>
              <a:rPr lang="en-US" dirty="0"/>
              <a:t>is elaborated by </a:t>
            </a:r>
            <a:r>
              <a:rPr lang="en-US" dirty="0" smtClean="0"/>
              <a:t>monocytes and macrophages</a:t>
            </a:r>
            <a:r>
              <a:rPr lang="en-US" dirty="0"/>
              <a:t>, B lymphocytes, fibroblasts, endothelial </a:t>
            </a:r>
            <a:r>
              <a:rPr lang="en-US" dirty="0" smtClean="0"/>
              <a:t>and some </a:t>
            </a:r>
            <a:r>
              <a:rPr lang="en-US" dirty="0"/>
              <a:t>epithelial cells. Similarly, it can target all body cells.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Its major </a:t>
            </a:r>
            <a:r>
              <a:rPr lang="en-US" dirty="0">
                <a:solidFill>
                  <a:srgbClr val="FF0000"/>
                </a:solidFill>
              </a:rPr>
              <a:t>actions </a:t>
            </a:r>
            <a:r>
              <a:rPr lang="en-US" dirty="0" smtClean="0">
                <a:solidFill>
                  <a:srgbClr val="FF0000"/>
                </a:solidFill>
              </a:rPr>
              <a:t>are: </a:t>
            </a:r>
          </a:p>
          <a:p>
            <a:r>
              <a:rPr lang="en-US" dirty="0" smtClean="0"/>
              <a:t>Expression of adhesion molecules;</a:t>
            </a:r>
          </a:p>
          <a:p>
            <a:r>
              <a:rPr lang="en-US" dirty="0" smtClean="0"/>
              <a:t>Emigration of neutrophils and macrophages;</a:t>
            </a:r>
          </a:p>
          <a:p>
            <a:r>
              <a:rPr lang="en-US" dirty="0" smtClean="0"/>
              <a:t>Role in fever and shock; and</a:t>
            </a:r>
          </a:p>
          <a:p>
            <a:r>
              <a:rPr lang="en-US" dirty="0" smtClean="0"/>
              <a:t>Hepatic production of acute phase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5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2080"/>
            <a:ext cx="8362950" cy="5455919"/>
          </a:xfrm>
        </p:spPr>
        <p:txBody>
          <a:bodyPr>
            <a:normAutofit/>
          </a:bodyPr>
          <a:lstStyle/>
          <a:p>
            <a:r>
              <a:rPr lang="en-US" dirty="0" smtClean="0"/>
              <a:t>Depending </a:t>
            </a:r>
            <a:r>
              <a:rPr lang="en-US" dirty="0"/>
              <a:t>upon the </a:t>
            </a:r>
            <a:r>
              <a:rPr lang="en-US" dirty="0" smtClean="0"/>
              <a:t>defense capacity </a:t>
            </a:r>
            <a:r>
              <a:rPr lang="en-US" dirty="0"/>
              <a:t>of the host and duration of response, </a:t>
            </a:r>
            <a:r>
              <a:rPr lang="en-US" dirty="0" smtClean="0"/>
              <a:t>inflammation can </a:t>
            </a:r>
            <a:r>
              <a:rPr lang="en-US" dirty="0"/>
              <a:t>be classified as acute and chronic.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A. Acute </a:t>
            </a:r>
            <a:r>
              <a:rPr lang="en-US" dirty="0">
                <a:solidFill>
                  <a:srgbClr val="FFFF00"/>
                </a:solidFill>
              </a:rPr>
              <a:t>inflammation </a:t>
            </a:r>
            <a:r>
              <a:rPr lang="en-US" dirty="0"/>
              <a:t>is of short duration (lasting less than </a:t>
            </a:r>
            <a:r>
              <a:rPr lang="en-US" dirty="0" smtClean="0"/>
              <a:t>2 weeks</a:t>
            </a:r>
            <a:r>
              <a:rPr lang="en-US" dirty="0"/>
              <a:t>) and represents the early body reaction, resolves </a:t>
            </a:r>
            <a:r>
              <a:rPr lang="en-US" dirty="0" smtClean="0"/>
              <a:t>quickly and </a:t>
            </a:r>
            <a:r>
              <a:rPr lang="en-US" dirty="0"/>
              <a:t>is usually followed by healing.</a:t>
            </a:r>
          </a:p>
          <a:p>
            <a:r>
              <a:rPr lang="en-US" dirty="0"/>
              <a:t>The main features of acute inflammation are:</a:t>
            </a:r>
          </a:p>
          <a:p>
            <a:r>
              <a:rPr lang="en-US" dirty="0"/>
              <a:t>1. </a:t>
            </a:r>
            <a:r>
              <a:rPr lang="en-US" dirty="0">
                <a:solidFill>
                  <a:srgbClr val="FF0000"/>
                </a:solidFill>
              </a:rPr>
              <a:t>accumulation of fluid</a:t>
            </a:r>
            <a:r>
              <a:rPr lang="en-US" dirty="0"/>
              <a:t> and plasma at the affected site;</a:t>
            </a:r>
          </a:p>
          <a:p>
            <a:r>
              <a:rPr lang="en-US" dirty="0"/>
              <a:t>2. intravascular </a:t>
            </a:r>
            <a:r>
              <a:rPr lang="en-US" dirty="0">
                <a:solidFill>
                  <a:srgbClr val="FF0000"/>
                </a:solidFill>
              </a:rPr>
              <a:t>activation of platelets</a:t>
            </a:r>
            <a:r>
              <a:rPr lang="en-US" dirty="0"/>
              <a:t>; and</a:t>
            </a:r>
          </a:p>
          <a:p>
            <a:r>
              <a:rPr lang="en-US" dirty="0"/>
              <a:t>3. </a:t>
            </a:r>
            <a:r>
              <a:rPr lang="en-US" dirty="0" err="1"/>
              <a:t>polymorphonuclear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neutrophils</a:t>
            </a:r>
            <a:r>
              <a:rPr lang="en-US" dirty="0"/>
              <a:t> as inflammatory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1" y="1825624"/>
            <a:ext cx="8983579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IL-6</a:t>
            </a:r>
            <a:r>
              <a:rPr lang="en-US" dirty="0"/>
              <a:t> is similar in its sources and target cells of action. </a:t>
            </a:r>
            <a:endParaRPr lang="en-US" dirty="0" smtClean="0"/>
          </a:p>
          <a:p>
            <a:r>
              <a:rPr lang="en-US" dirty="0" smtClean="0"/>
              <a:t>Its major role </a:t>
            </a:r>
            <a:r>
              <a:rPr lang="en-US" dirty="0"/>
              <a:t>are:</a:t>
            </a:r>
          </a:p>
          <a:p>
            <a:r>
              <a:rPr lang="en-US" dirty="0" smtClean="0"/>
              <a:t>hepatic </a:t>
            </a:r>
            <a:r>
              <a:rPr lang="en-US" dirty="0"/>
              <a:t>production of acute phase protein; and</a:t>
            </a:r>
          </a:p>
          <a:p>
            <a:r>
              <a:rPr lang="en-US" dirty="0" smtClean="0"/>
              <a:t>differentiation </a:t>
            </a:r>
            <a:r>
              <a:rPr lang="en-US" dirty="0"/>
              <a:t>and growth of T and B cells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IL-8 </a:t>
            </a:r>
            <a:r>
              <a:rPr lang="en-US" b="1" dirty="0" smtClean="0"/>
              <a:t>- </a:t>
            </a:r>
            <a:r>
              <a:rPr lang="en-US" dirty="0" smtClean="0"/>
              <a:t>it </a:t>
            </a:r>
            <a:r>
              <a:rPr lang="en-US" dirty="0"/>
              <a:t>is secreted by T cells instead of B lymphocytes.</a:t>
            </a:r>
          </a:p>
          <a:p>
            <a:r>
              <a:rPr lang="en-US" dirty="0" smtClean="0"/>
              <a:t>IL-8 </a:t>
            </a:r>
            <a:r>
              <a:rPr lang="en-US" dirty="0"/>
              <a:t>is chemokine and its</a:t>
            </a:r>
          </a:p>
          <a:p>
            <a:r>
              <a:rPr lang="en-US" dirty="0">
                <a:solidFill>
                  <a:srgbClr val="FF0000"/>
                </a:solidFill>
              </a:rPr>
              <a:t>major actions are:</a:t>
            </a:r>
          </a:p>
          <a:p>
            <a:r>
              <a:rPr lang="en-US" dirty="0" smtClean="0"/>
              <a:t>Induces migration of neutrophils, macrophages and T cells;</a:t>
            </a:r>
          </a:p>
          <a:p>
            <a:r>
              <a:rPr lang="en-US" dirty="0" smtClean="0"/>
              <a:t>Stimulates release of histamine from basophils; and</a:t>
            </a:r>
          </a:p>
          <a:p>
            <a:r>
              <a:rPr lang="en-US" dirty="0" smtClean="0"/>
              <a:t>Stimulates angiogenesis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8125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70971" cy="503237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IL-12</a:t>
            </a:r>
            <a:r>
              <a:rPr lang="en-US" dirty="0"/>
              <a:t> is </a:t>
            </a:r>
            <a:r>
              <a:rPr lang="en-US" dirty="0" err="1"/>
              <a:t>synthesised</a:t>
            </a:r>
            <a:r>
              <a:rPr lang="en-US" dirty="0"/>
              <a:t> by macrophages, dendritic cells </a:t>
            </a:r>
            <a:r>
              <a:rPr lang="en-US" dirty="0" smtClean="0"/>
              <a:t>and neutrophils </a:t>
            </a:r>
            <a:r>
              <a:rPr lang="en-US" dirty="0"/>
              <a:t>while it targets T cells and NK cells. Its major</a:t>
            </a:r>
          </a:p>
          <a:p>
            <a:r>
              <a:rPr lang="en-US" dirty="0"/>
              <a:t>actions in chronic inflammation are as under:</a:t>
            </a:r>
          </a:p>
          <a:p>
            <a:r>
              <a:rPr lang="en-US" dirty="0"/>
              <a:t> </a:t>
            </a:r>
            <a:r>
              <a:rPr lang="en-US" dirty="0" smtClean="0"/>
              <a:t>  Induces </a:t>
            </a:r>
            <a:r>
              <a:rPr lang="en-US" dirty="0"/>
              <a:t>formation of T helper cells and killer cells;</a:t>
            </a:r>
          </a:p>
          <a:p>
            <a:r>
              <a:rPr lang="en-US" dirty="0"/>
              <a:t> </a:t>
            </a:r>
            <a:r>
              <a:rPr lang="en-US" dirty="0" smtClean="0"/>
              <a:t>  promotes </a:t>
            </a:r>
            <a:r>
              <a:rPr lang="en-US" dirty="0"/>
              <a:t>CTL </a:t>
            </a:r>
            <a:r>
              <a:rPr lang="en-US" dirty="0" err="1"/>
              <a:t>cytolytic</a:t>
            </a:r>
            <a:r>
              <a:rPr lang="en-US" dirty="0"/>
              <a:t> activity;</a:t>
            </a:r>
          </a:p>
          <a:p>
            <a:r>
              <a:rPr lang="en-US" dirty="0"/>
              <a:t> </a:t>
            </a:r>
            <a:r>
              <a:rPr lang="en-US" dirty="0" smtClean="0"/>
              <a:t>  increases </a:t>
            </a:r>
            <a:r>
              <a:rPr lang="en-US" dirty="0"/>
              <a:t>production of IFN-g; and</a:t>
            </a:r>
          </a:p>
          <a:p>
            <a:r>
              <a:rPr lang="en-US" dirty="0"/>
              <a:t> </a:t>
            </a:r>
            <a:r>
              <a:rPr lang="en-US" dirty="0" smtClean="0"/>
              <a:t>  decreases </a:t>
            </a:r>
            <a:r>
              <a:rPr lang="en-US" dirty="0"/>
              <a:t>production of IL-17.</a:t>
            </a:r>
          </a:p>
        </p:txBody>
      </p:sp>
    </p:spTree>
    <p:extLst>
      <p:ext uri="{BB962C8B-B14F-4D97-AF65-F5344CB8AC3E}">
        <p14:creationId xmlns:p14="http://schemas.microsoft.com/office/powerpoint/2010/main" val="41457901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IL-17</a:t>
            </a:r>
            <a:r>
              <a:rPr lang="en-US" dirty="0"/>
              <a:t> is formed by CD4+T cells while it targets </a:t>
            </a:r>
            <a:r>
              <a:rPr lang="en-US" dirty="0" smtClean="0"/>
              <a:t>fibroblasts, endothelial </a:t>
            </a:r>
            <a:r>
              <a:rPr lang="en-US" dirty="0"/>
              <a:t>cells and epithelial cells.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action in </a:t>
            </a:r>
            <a:r>
              <a:rPr lang="en-US" dirty="0" smtClean="0"/>
              <a:t>chronic inflammation </a:t>
            </a:r>
            <a:r>
              <a:rPr lang="en-US" dirty="0"/>
              <a:t>are:</a:t>
            </a:r>
          </a:p>
          <a:p>
            <a:r>
              <a:rPr lang="en-US" dirty="0"/>
              <a:t> increased secretion of other cytokines; and</a:t>
            </a:r>
          </a:p>
          <a:p>
            <a:r>
              <a:rPr lang="en-US" dirty="0"/>
              <a:t> migration of neutrophils and monocytes.</a:t>
            </a:r>
          </a:p>
        </p:txBody>
      </p:sp>
    </p:spTree>
    <p:extLst>
      <p:ext uri="{BB962C8B-B14F-4D97-AF65-F5344CB8AC3E}">
        <p14:creationId xmlns:p14="http://schemas.microsoft.com/office/powerpoint/2010/main" val="26528195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b) </a:t>
            </a:r>
            <a:r>
              <a:rPr lang="en-US" dirty="0" err="1"/>
              <a:t>Tumour</a:t>
            </a:r>
            <a:r>
              <a:rPr lang="en-US" dirty="0"/>
              <a:t> necrosis factor (TNF-a and 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TNF-a </a:t>
            </a:r>
            <a:r>
              <a:rPr lang="en-US" dirty="0"/>
              <a:t>is </a:t>
            </a:r>
            <a:r>
              <a:rPr lang="en-US" dirty="0" smtClean="0"/>
              <a:t>formed </a:t>
            </a:r>
            <a:r>
              <a:rPr lang="en-US" dirty="0"/>
              <a:t>by </a:t>
            </a:r>
            <a:r>
              <a:rPr lang="en-US" dirty="0" smtClean="0"/>
              <a:t>macrophages</a:t>
            </a:r>
            <a:r>
              <a:rPr lang="en-US" dirty="0"/>
              <a:t>, mast cells/basophils, eosinophils, B </a:t>
            </a:r>
            <a:r>
              <a:rPr lang="en-US" dirty="0" smtClean="0"/>
              <a:t>cells, T </a:t>
            </a:r>
            <a:r>
              <a:rPr lang="en-US" dirty="0"/>
              <a:t>cells, NK cells) while TNF-b is formed by B and T </a:t>
            </a:r>
            <a:r>
              <a:rPr lang="en-US" dirty="0" smtClean="0"/>
              <a:t>lymphocytes only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can target all body cells except erythrocytes. </a:t>
            </a:r>
            <a:r>
              <a:rPr lang="en-US" dirty="0" smtClean="0">
                <a:solidFill>
                  <a:srgbClr val="FFFF00"/>
                </a:solidFill>
              </a:rPr>
              <a:t>Major actions </a:t>
            </a:r>
            <a:r>
              <a:rPr lang="en-US" dirty="0">
                <a:solidFill>
                  <a:srgbClr val="FFFF00"/>
                </a:solidFill>
              </a:rPr>
              <a:t>of TNF-a are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r>
              <a:rPr lang="en-US" dirty="0"/>
              <a:t>hepatic production of acute phase proteins;</a:t>
            </a:r>
          </a:p>
          <a:p>
            <a:r>
              <a:rPr lang="en-US" dirty="0"/>
              <a:t>. systemic features (fever, shock, anorexia);</a:t>
            </a:r>
          </a:p>
          <a:p>
            <a:r>
              <a:rPr lang="en-US" dirty="0"/>
              <a:t>. expression of endothelial adhesion molecules;</a:t>
            </a:r>
          </a:p>
          <a:p>
            <a:r>
              <a:rPr lang="en-US" dirty="0"/>
              <a:t>. enhanced leucocyte cytotoxicity; and</a:t>
            </a:r>
          </a:p>
          <a:p>
            <a:r>
              <a:rPr lang="en-US" dirty="0"/>
              <a:t>. induction of pro-inflammatory cytokines.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4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c) Interferon (IFN</a:t>
            </a:r>
            <a:r>
              <a:rPr lang="en-US" dirty="0" smtClean="0"/>
              <a:t>)-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produced by T cells and NK </a:t>
            </a:r>
            <a:r>
              <a:rPr lang="en-US" dirty="0" smtClean="0"/>
              <a:t>cells and </a:t>
            </a:r>
            <a:r>
              <a:rPr lang="en-US" dirty="0"/>
              <a:t>may act on all body cells. </a:t>
            </a:r>
            <a:endParaRPr lang="en-US" dirty="0" smtClean="0"/>
          </a:p>
          <a:p>
            <a:r>
              <a:rPr lang="en-US" dirty="0" smtClean="0"/>
              <a:t>It action: </a:t>
            </a:r>
            <a:endParaRPr lang="en-US" dirty="0"/>
          </a:p>
          <a:p>
            <a:r>
              <a:rPr lang="en-US" dirty="0"/>
              <a:t> </a:t>
            </a:r>
            <a:r>
              <a:rPr lang="en-US" dirty="0" smtClean="0"/>
              <a:t>  activation </a:t>
            </a:r>
            <a:r>
              <a:rPr lang="en-US" dirty="0"/>
              <a:t>of macrophages and NK cells;</a:t>
            </a:r>
          </a:p>
          <a:p>
            <a:r>
              <a:rPr lang="en-US" dirty="0" smtClean="0"/>
              <a:t>   </a:t>
            </a:r>
            <a:r>
              <a:rPr lang="en-US" dirty="0"/>
              <a:t>stimulates secretion of immunoglobulins by B cells; and</a:t>
            </a:r>
          </a:p>
          <a:p>
            <a:r>
              <a:rPr lang="en-US" dirty="0"/>
              <a:t> </a:t>
            </a:r>
            <a:r>
              <a:rPr lang="en-US" dirty="0" smtClean="0"/>
              <a:t>  role </a:t>
            </a:r>
            <a:r>
              <a:rPr lang="en-US" dirty="0"/>
              <a:t>in differentiation of T helper cells.</a:t>
            </a:r>
          </a:p>
        </p:txBody>
      </p:sp>
    </p:spTree>
    <p:extLst>
      <p:ext uri="{BB962C8B-B14F-4D97-AF65-F5344CB8AC3E}">
        <p14:creationId xmlns:p14="http://schemas.microsoft.com/office/powerpoint/2010/main" val="41606386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d) Other chemokines (IL-8, MCP-1, </a:t>
            </a:r>
            <a:r>
              <a:rPr lang="en-US" dirty="0" err="1"/>
              <a:t>eotaxin</a:t>
            </a:r>
            <a:r>
              <a:rPr lang="en-US" dirty="0"/>
              <a:t>, PF-4)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799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MCP-1</a:t>
            </a:r>
            <a:r>
              <a:rPr lang="en-US" dirty="0" smtClean="0"/>
              <a:t> </a:t>
            </a:r>
            <a:r>
              <a:rPr lang="en-US" dirty="0"/>
              <a:t>is elaborated by fibroblasts, smooth muscle cells, </a:t>
            </a:r>
            <a:r>
              <a:rPr lang="en-US" dirty="0" smtClean="0"/>
              <a:t>and peripheral </a:t>
            </a:r>
            <a:r>
              <a:rPr lang="en-US" dirty="0"/>
              <a:t>blood mononuclear cells.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actions are:</a:t>
            </a:r>
          </a:p>
          <a:p>
            <a:r>
              <a:rPr lang="en-US" dirty="0"/>
              <a:t> chemoattractant for eosinophils and basophils; and</a:t>
            </a:r>
          </a:p>
          <a:p>
            <a:r>
              <a:rPr lang="en-US" dirty="0"/>
              <a:t> induces allergic pulmonary disease.</a:t>
            </a:r>
          </a:p>
        </p:txBody>
      </p:sp>
    </p:spTree>
    <p:extLst>
      <p:ext uri="{BB962C8B-B14F-4D97-AF65-F5344CB8AC3E}">
        <p14:creationId xmlns:p14="http://schemas.microsoft.com/office/powerpoint/2010/main" val="32089979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PF-4</a:t>
            </a:r>
            <a:r>
              <a:rPr lang="en-US" dirty="0"/>
              <a:t> is formed by platelets and megakaryocytes and may </a:t>
            </a:r>
            <a:r>
              <a:rPr lang="en-US" dirty="0" smtClean="0"/>
              <a:t>act on </a:t>
            </a:r>
            <a:r>
              <a:rPr lang="en-US" dirty="0"/>
              <a:t>fibroblasts and endothelial cells.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actions are</a:t>
            </a:r>
            <a:r>
              <a:rPr lang="en-US" dirty="0" smtClean="0"/>
              <a:t>:</a:t>
            </a:r>
          </a:p>
          <a:p>
            <a:r>
              <a:rPr lang="en-US" dirty="0"/>
              <a:t>chemoattractant for fibroblasts; and</a:t>
            </a:r>
          </a:p>
          <a:p>
            <a:r>
              <a:rPr lang="en-US" dirty="0"/>
              <a:t>. inhibitory to </a:t>
            </a:r>
            <a:r>
              <a:rPr lang="en-US" dirty="0" err="1"/>
              <a:t>haematopoietic</a:t>
            </a:r>
            <a:r>
              <a:rPr lang="en-US" dirty="0"/>
              <a:t> precursors and angiogenesis.</a:t>
            </a:r>
          </a:p>
        </p:txBody>
      </p:sp>
    </p:spTree>
    <p:extLst>
      <p:ext uri="{BB962C8B-B14F-4D97-AF65-F5344CB8AC3E}">
        <p14:creationId xmlns:p14="http://schemas.microsoft.com/office/powerpoint/2010/main" val="655872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379" y="365126"/>
            <a:ext cx="9288379" cy="1325563"/>
          </a:xfrm>
        </p:spPr>
        <p:txBody>
          <a:bodyPr>
            <a:normAutofit/>
          </a:bodyPr>
          <a:lstStyle/>
          <a:p>
            <a:r>
              <a:rPr lang="en-US" dirty="0"/>
              <a:t>6. FREE RADICALS: </a:t>
            </a:r>
            <a:r>
              <a:rPr lang="en-US" dirty="0" smtClean="0"/>
              <a:t>Oxygen Metabolites And Nitric 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) Oxygen-derived metabolites are released from </a:t>
            </a:r>
            <a:r>
              <a:rPr lang="en-US" dirty="0" smtClean="0"/>
              <a:t>activated neutrophils </a:t>
            </a:r>
            <a:r>
              <a:rPr lang="en-US" dirty="0"/>
              <a:t>and macrophages and include superoxide </a:t>
            </a:r>
            <a:r>
              <a:rPr lang="en-US" dirty="0" smtClean="0"/>
              <a:t>oxygen (O’2</a:t>
            </a:r>
            <a:r>
              <a:rPr lang="en-US" dirty="0"/>
              <a:t>), H2O2, OH’ and toxic NO products</a:t>
            </a:r>
          </a:p>
        </p:txBody>
      </p:sp>
    </p:spTree>
    <p:extLst>
      <p:ext uri="{BB962C8B-B14F-4D97-AF65-F5344CB8AC3E}">
        <p14:creationId xmlns:p14="http://schemas.microsoft.com/office/powerpoint/2010/main" val="16767839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ii) Nitric oxide (NO</a:t>
            </a:r>
            <a:r>
              <a:rPr lang="en-US" dirty="0" smtClean="0"/>
              <a:t>):</a:t>
            </a:r>
          </a:p>
          <a:p>
            <a:r>
              <a:rPr lang="en-US" dirty="0"/>
              <a:t>a) Vasodilatation</a:t>
            </a:r>
          </a:p>
          <a:p>
            <a:r>
              <a:rPr lang="en-US" dirty="0"/>
              <a:t>b) Anti-platelet activating agent</a:t>
            </a:r>
          </a:p>
          <a:p>
            <a:r>
              <a:rPr lang="en-US" dirty="0"/>
              <a:t>c) Possibly </a:t>
            </a:r>
            <a:r>
              <a:rPr lang="en-US" dirty="0" err="1"/>
              <a:t>microbicidal</a:t>
            </a:r>
            <a:r>
              <a:rPr lang="en-US" dirty="0"/>
              <a:t> action.</a:t>
            </a:r>
          </a:p>
        </p:txBody>
      </p:sp>
    </p:spTree>
    <p:extLst>
      <p:ext uri="{BB962C8B-B14F-4D97-AF65-F5344CB8AC3E}">
        <p14:creationId xmlns:p14="http://schemas.microsoft.com/office/powerpoint/2010/main" val="12670803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II. Plasma Protein-derived Mediators (Plasma Proteases)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70971" cy="4879975"/>
          </a:xfrm>
        </p:spPr>
        <p:txBody>
          <a:bodyPr/>
          <a:lstStyle/>
          <a:p>
            <a:r>
              <a:rPr lang="en-US" dirty="0"/>
              <a:t>These include various products derived from </a:t>
            </a:r>
            <a:r>
              <a:rPr lang="en-US" dirty="0" smtClean="0"/>
              <a:t>activation and interaction </a:t>
            </a:r>
            <a:r>
              <a:rPr lang="en-US" dirty="0"/>
              <a:t>of 4 interlinked systems: </a:t>
            </a:r>
            <a:r>
              <a:rPr lang="en-US" dirty="0" err="1"/>
              <a:t>kinin</a:t>
            </a:r>
            <a:r>
              <a:rPr lang="en-US" dirty="0"/>
              <a:t>, clotting, </a:t>
            </a:r>
            <a:r>
              <a:rPr lang="en-US" dirty="0" smtClean="0"/>
              <a:t>fibrinolytic and complement</a:t>
            </a:r>
          </a:p>
          <a:p>
            <a:r>
              <a:rPr lang="en-US" i="1" dirty="0"/>
              <a:t>Hageman factor (factor XII) of clotting system plays a </a:t>
            </a:r>
            <a:r>
              <a:rPr lang="en-US" i="1" dirty="0" smtClean="0"/>
              <a:t>key role </a:t>
            </a:r>
            <a:r>
              <a:rPr lang="en-US" i="1" dirty="0"/>
              <a:t>in interactions of the four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9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B. </a:t>
            </a:r>
            <a:r>
              <a:rPr lang="en-US" i="1" dirty="0">
                <a:solidFill>
                  <a:srgbClr val="FFFF00"/>
                </a:solidFill>
              </a:rPr>
              <a:t>Chronic inflammation </a:t>
            </a:r>
            <a:r>
              <a:rPr lang="en-US" dirty="0"/>
              <a:t>is of longer duration and occurs </a:t>
            </a:r>
            <a:r>
              <a:rPr lang="en-US" dirty="0" smtClean="0"/>
              <a:t>after delay</a:t>
            </a:r>
            <a:r>
              <a:rPr lang="en-US" dirty="0"/>
              <a:t>, either after the causative agent of acute </a:t>
            </a:r>
            <a:r>
              <a:rPr lang="en-US" dirty="0" smtClean="0"/>
              <a:t>inflammation persists </a:t>
            </a:r>
            <a:r>
              <a:rPr lang="en-US" dirty="0"/>
              <a:t>for a long time, or the stimulus is such that it </a:t>
            </a:r>
            <a:r>
              <a:rPr lang="en-US" dirty="0" smtClean="0"/>
              <a:t>induces chronic </a:t>
            </a:r>
            <a:r>
              <a:rPr lang="en-US" dirty="0"/>
              <a:t>inflammation from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30234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KININ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07958"/>
            <a:ext cx="8999620" cy="5197641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system on activation by </a:t>
            </a:r>
            <a:r>
              <a:rPr lang="en-US" dirty="0" smtClean="0"/>
              <a:t>factor </a:t>
            </a:r>
            <a:r>
              <a:rPr lang="en-US" dirty="0" err="1" smtClean="0"/>
              <a:t>Xlla</a:t>
            </a:r>
            <a:r>
              <a:rPr lang="en-US" dirty="0" smtClean="0"/>
              <a:t> </a:t>
            </a:r>
            <a:r>
              <a:rPr lang="en-US" dirty="0"/>
              <a:t>generates bradykinin, so named because of the </a:t>
            </a:r>
            <a:r>
              <a:rPr lang="en-US" dirty="0" smtClean="0"/>
              <a:t>slow contraction </a:t>
            </a:r>
            <a:r>
              <a:rPr lang="en-US" dirty="0"/>
              <a:t>of smooth muscle induced by it. </a:t>
            </a:r>
            <a:endParaRPr lang="en-US" dirty="0" smtClean="0"/>
          </a:p>
          <a:p>
            <a:r>
              <a:rPr lang="en-US" dirty="0" smtClean="0"/>
              <a:t>First</a:t>
            </a:r>
            <a:r>
              <a:rPr lang="en-US" dirty="0"/>
              <a:t>, </a:t>
            </a:r>
            <a:r>
              <a:rPr lang="en-US" dirty="0" err="1"/>
              <a:t>kallikrein</a:t>
            </a:r>
            <a:r>
              <a:rPr lang="en-US" dirty="0"/>
              <a:t> </a:t>
            </a:r>
            <a:r>
              <a:rPr lang="en-US" dirty="0" smtClean="0"/>
              <a:t>is formed </a:t>
            </a:r>
            <a:r>
              <a:rPr lang="en-US" dirty="0"/>
              <a:t>from plasma </a:t>
            </a:r>
            <a:r>
              <a:rPr lang="en-US" dirty="0" err="1"/>
              <a:t>prekallikrein</a:t>
            </a:r>
            <a:r>
              <a:rPr lang="en-US" dirty="0"/>
              <a:t> by the action of </a:t>
            </a:r>
            <a:r>
              <a:rPr lang="en-US" dirty="0" err="1" smtClean="0"/>
              <a:t>prekallikrein</a:t>
            </a:r>
            <a:r>
              <a:rPr lang="en-US" dirty="0" smtClean="0"/>
              <a:t> activator </a:t>
            </a:r>
            <a:r>
              <a:rPr lang="en-US" dirty="0"/>
              <a:t>which is a fragment of factor </a:t>
            </a:r>
            <a:r>
              <a:rPr lang="en-US" dirty="0" err="1"/>
              <a:t>Xlla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Kallikrein</a:t>
            </a:r>
            <a:r>
              <a:rPr lang="en-US" dirty="0" smtClean="0"/>
              <a:t> then acts </a:t>
            </a:r>
            <a:r>
              <a:rPr lang="en-US" dirty="0"/>
              <a:t>on high molecular weight </a:t>
            </a:r>
            <a:r>
              <a:rPr lang="en-US" dirty="0" err="1"/>
              <a:t>kininogen</a:t>
            </a:r>
            <a:r>
              <a:rPr lang="en-US" dirty="0"/>
              <a:t> to form bradykinin</a:t>
            </a:r>
          </a:p>
        </p:txBody>
      </p:sp>
    </p:spTree>
    <p:extLst>
      <p:ext uri="{BB962C8B-B14F-4D97-AF65-F5344CB8AC3E}">
        <p14:creationId xmlns:p14="http://schemas.microsoft.com/office/powerpoint/2010/main" val="4697744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Bradykinin acts in the early stage of inflammation and its</a:t>
            </a:r>
          </a:p>
          <a:p>
            <a:r>
              <a:rPr lang="en-US" dirty="0"/>
              <a:t>effects include:</a:t>
            </a:r>
          </a:p>
          <a:p>
            <a:r>
              <a:rPr lang="en-US" dirty="0" err="1"/>
              <a:t>i</a:t>
            </a:r>
            <a:r>
              <a:rPr lang="en-US" dirty="0"/>
              <a:t>) smooth muscle contraction;</a:t>
            </a:r>
          </a:p>
          <a:p>
            <a:r>
              <a:rPr lang="en-US" dirty="0"/>
              <a:t>ii) vasodilatation;</a:t>
            </a:r>
          </a:p>
          <a:p>
            <a:r>
              <a:rPr lang="en-US" dirty="0"/>
              <a:t>iii) increased vascular permeability; and</a:t>
            </a:r>
          </a:p>
          <a:p>
            <a:r>
              <a:rPr lang="en-US" dirty="0"/>
              <a:t>iv) pain.</a:t>
            </a:r>
          </a:p>
        </p:txBody>
      </p:sp>
    </p:spTree>
    <p:extLst>
      <p:ext uri="{BB962C8B-B14F-4D97-AF65-F5344CB8AC3E}">
        <p14:creationId xmlns:p14="http://schemas.microsoft.com/office/powerpoint/2010/main" val="16916407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CLOTTING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274718" cy="4863933"/>
          </a:xfrm>
        </p:spPr>
        <p:txBody>
          <a:bodyPr/>
          <a:lstStyle/>
          <a:p>
            <a:r>
              <a:rPr lang="en-US" dirty="0" smtClean="0"/>
              <a:t>Factor </a:t>
            </a:r>
            <a:r>
              <a:rPr lang="en-US" dirty="0" err="1"/>
              <a:t>Xlla</a:t>
            </a:r>
            <a:r>
              <a:rPr lang="en-US" dirty="0"/>
              <a:t> initiates </a:t>
            </a:r>
            <a:r>
              <a:rPr lang="en-US" dirty="0" smtClean="0"/>
              <a:t>the cascade </a:t>
            </a:r>
            <a:r>
              <a:rPr lang="en-US" dirty="0"/>
              <a:t>of the clotting system resulting in formation </a:t>
            </a:r>
            <a:r>
              <a:rPr lang="en-US" dirty="0" smtClean="0"/>
              <a:t>of fibrinogen </a:t>
            </a:r>
            <a:r>
              <a:rPr lang="en-US" dirty="0"/>
              <a:t>which is acted upon by thrombin to form fibrin </a:t>
            </a:r>
            <a:r>
              <a:rPr lang="en-US" dirty="0" smtClean="0"/>
              <a:t>and  </a:t>
            </a:r>
            <a:r>
              <a:rPr lang="en-US" dirty="0" err="1" smtClean="0"/>
              <a:t>fibrinopeptides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actions of </a:t>
            </a:r>
            <a:r>
              <a:rPr lang="en-US" dirty="0" err="1"/>
              <a:t>fibrinopeptides</a:t>
            </a:r>
            <a:r>
              <a:rPr lang="en-US" dirty="0"/>
              <a:t> in inflammation are:</a:t>
            </a:r>
          </a:p>
          <a:p>
            <a:r>
              <a:rPr lang="en-US" dirty="0" err="1"/>
              <a:t>i</a:t>
            </a:r>
            <a:r>
              <a:rPr lang="en-US" dirty="0"/>
              <a:t>) increased vascular permeability;</a:t>
            </a:r>
          </a:p>
          <a:p>
            <a:r>
              <a:rPr lang="en-US" dirty="0"/>
              <a:t>ii) chemotaxis for leucocyte; and</a:t>
            </a:r>
          </a:p>
          <a:p>
            <a:r>
              <a:rPr lang="en-US" dirty="0"/>
              <a:t>iii) anticoagulant activity.</a:t>
            </a:r>
          </a:p>
        </p:txBody>
      </p:sp>
    </p:spTree>
    <p:extLst>
      <p:ext uri="{BB962C8B-B14F-4D97-AF65-F5344CB8AC3E}">
        <p14:creationId xmlns:p14="http://schemas.microsoft.com/office/powerpoint/2010/main" val="38243215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THE FIBRINOLYTIC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38887" cy="4831849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system is </a:t>
            </a:r>
            <a:r>
              <a:rPr lang="en-US" dirty="0" smtClean="0"/>
              <a:t>activated by </a:t>
            </a:r>
            <a:r>
              <a:rPr lang="en-US" dirty="0"/>
              <a:t>plasminogen activator, the sources of which </a:t>
            </a:r>
            <a:r>
              <a:rPr lang="en-US" dirty="0" smtClean="0"/>
              <a:t>include </a:t>
            </a:r>
            <a:r>
              <a:rPr lang="en-US" dirty="0" err="1" smtClean="0"/>
              <a:t>kallikrein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en-US" dirty="0" err="1"/>
              <a:t>kinin</a:t>
            </a:r>
            <a:r>
              <a:rPr lang="en-US" dirty="0"/>
              <a:t> system, endothelial cells and leucocytes.</a:t>
            </a:r>
          </a:p>
          <a:p>
            <a:r>
              <a:rPr lang="en-US" dirty="0"/>
              <a:t>Plasminogen activator acts on </a:t>
            </a:r>
            <a:r>
              <a:rPr lang="en-US" dirty="0" smtClean="0"/>
              <a:t>plasminogen present as component </a:t>
            </a:r>
            <a:r>
              <a:rPr lang="en-US" dirty="0"/>
              <a:t>of plasma proteins to form plasmin. </a:t>
            </a:r>
            <a:r>
              <a:rPr lang="en-US" dirty="0" smtClean="0"/>
              <a:t>Further breakdown </a:t>
            </a:r>
            <a:r>
              <a:rPr lang="en-US" dirty="0"/>
              <a:t>of fibrin by plasmin forms </a:t>
            </a:r>
            <a:r>
              <a:rPr lang="en-US" dirty="0" err="1" smtClean="0"/>
              <a:t>fibrinopeptides</a:t>
            </a:r>
            <a:r>
              <a:rPr lang="en-US" dirty="0"/>
              <a:t> </a:t>
            </a:r>
            <a:r>
              <a:rPr lang="en-US" dirty="0" smtClean="0"/>
              <a:t>or fibrin split </a:t>
            </a:r>
            <a:r>
              <a:rPr lang="en-US" dirty="0"/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26765695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06803" cy="4863933"/>
          </a:xfrm>
        </p:spPr>
        <p:txBody>
          <a:bodyPr>
            <a:normAutofit/>
          </a:bodyPr>
          <a:lstStyle/>
          <a:p>
            <a:r>
              <a:rPr lang="en-US" dirty="0"/>
              <a:t>The actions of plasmin in inflammation are as follows:</a:t>
            </a:r>
          </a:p>
          <a:p>
            <a:r>
              <a:rPr lang="en-US" dirty="0" err="1"/>
              <a:t>i</a:t>
            </a:r>
            <a:r>
              <a:rPr lang="en-US" dirty="0"/>
              <a:t>) activation of factor XII to form </a:t>
            </a:r>
            <a:r>
              <a:rPr lang="en-US" dirty="0" err="1"/>
              <a:t>prekallikrein</a:t>
            </a:r>
            <a:r>
              <a:rPr lang="en-US" dirty="0"/>
              <a:t> activator </a:t>
            </a:r>
            <a:r>
              <a:rPr lang="en-US" dirty="0" smtClean="0"/>
              <a:t>that stimulates </a:t>
            </a:r>
            <a:r>
              <a:rPr lang="en-US" dirty="0"/>
              <a:t>the </a:t>
            </a:r>
            <a:r>
              <a:rPr lang="en-US" dirty="0" err="1"/>
              <a:t>kinin</a:t>
            </a:r>
            <a:r>
              <a:rPr lang="en-US" dirty="0"/>
              <a:t> system to generate bradykinin;</a:t>
            </a:r>
          </a:p>
          <a:p>
            <a:r>
              <a:rPr lang="en-US" dirty="0"/>
              <a:t>ii) splits off complement C3 to form C3a which is a </a:t>
            </a:r>
            <a:r>
              <a:rPr lang="en-US" dirty="0" smtClean="0"/>
              <a:t>permeability factor</a:t>
            </a:r>
            <a:r>
              <a:rPr lang="en-US" dirty="0"/>
              <a:t>; and</a:t>
            </a:r>
          </a:p>
          <a:p>
            <a:r>
              <a:rPr lang="en-US" dirty="0"/>
              <a:t>iii) degrades fibrin to form fibrin split products which </a:t>
            </a:r>
            <a:r>
              <a:rPr lang="en-US" dirty="0" smtClean="0"/>
              <a:t>increase vascular </a:t>
            </a:r>
            <a:r>
              <a:rPr lang="en-US" dirty="0"/>
              <a:t>permeability and are chemotactic to leucocytes.</a:t>
            </a:r>
          </a:p>
        </p:txBody>
      </p:sp>
    </p:spTree>
    <p:extLst>
      <p:ext uri="{BB962C8B-B14F-4D97-AF65-F5344CB8AC3E}">
        <p14:creationId xmlns:p14="http://schemas.microsoft.com/office/powerpoint/2010/main" val="5391491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THE COMPLEMENT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activation of </a:t>
            </a:r>
            <a:r>
              <a:rPr lang="en-US" dirty="0" smtClean="0"/>
              <a:t>complement system </a:t>
            </a:r>
            <a:r>
              <a:rPr lang="en-US" dirty="0"/>
              <a:t>can occur either:</a:t>
            </a:r>
          </a:p>
          <a:p>
            <a:r>
              <a:rPr lang="en-US" dirty="0" err="1"/>
              <a:t>i</a:t>
            </a:r>
            <a:r>
              <a:rPr lang="en-US" dirty="0"/>
              <a:t>) by classic pathway through antigen-antibody complexes; or</a:t>
            </a:r>
          </a:p>
          <a:p>
            <a:r>
              <a:rPr lang="en-US" dirty="0"/>
              <a:t>ii) by alternate pathway via non-immunologic agents such </a:t>
            </a:r>
            <a:r>
              <a:rPr lang="en-US" dirty="0" smtClean="0"/>
              <a:t>as bacterial </a:t>
            </a:r>
            <a:r>
              <a:rPr lang="en-US" dirty="0"/>
              <a:t>toxins, cobra venoms and IgA.</a:t>
            </a:r>
          </a:p>
        </p:txBody>
      </p:sp>
    </p:spTree>
    <p:extLst>
      <p:ext uri="{BB962C8B-B14F-4D97-AF65-F5344CB8AC3E}">
        <p14:creationId xmlns:p14="http://schemas.microsoft.com/office/powerpoint/2010/main" val="13296520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290761" cy="4847891"/>
          </a:xfrm>
        </p:spPr>
        <p:txBody>
          <a:bodyPr>
            <a:normAutofit/>
          </a:bodyPr>
          <a:lstStyle/>
          <a:p>
            <a:r>
              <a:rPr lang="en-US" dirty="0"/>
              <a:t>The actions </a:t>
            </a:r>
            <a:endParaRPr lang="en-US" dirty="0" smtClean="0"/>
          </a:p>
          <a:p>
            <a:r>
              <a:rPr lang="en-US" dirty="0" smtClean="0"/>
              <a:t>C3a</a:t>
            </a:r>
            <a:r>
              <a:rPr lang="en-US" dirty="0"/>
              <a:t>, C5a, C4a (</a:t>
            </a:r>
            <a:r>
              <a:rPr lang="en-US" dirty="0" err="1"/>
              <a:t>anaphylatoxins</a:t>
            </a:r>
            <a:r>
              <a:rPr lang="en-US" dirty="0"/>
              <a:t>) activate mast </a:t>
            </a:r>
            <a:r>
              <a:rPr lang="en-US" dirty="0" smtClean="0"/>
              <a:t>cells and </a:t>
            </a:r>
            <a:r>
              <a:rPr lang="en-US" dirty="0"/>
              <a:t>basophils to release of histamine, cause </a:t>
            </a:r>
            <a:r>
              <a:rPr lang="en-US" dirty="0" smtClean="0"/>
              <a:t>increased vascular </a:t>
            </a:r>
            <a:r>
              <a:rPr lang="en-US" dirty="0"/>
              <a:t>permeability causing </a:t>
            </a:r>
            <a:r>
              <a:rPr lang="en-US" dirty="0" err="1"/>
              <a:t>oedema</a:t>
            </a:r>
            <a:r>
              <a:rPr lang="en-US" dirty="0"/>
              <a:t> in tissues, </a:t>
            </a:r>
            <a:r>
              <a:rPr lang="en-US" dirty="0" smtClean="0"/>
              <a:t>augments phagocytosis.</a:t>
            </a:r>
          </a:p>
          <a:p>
            <a:r>
              <a:rPr lang="en-US" dirty="0" smtClean="0"/>
              <a:t>C3b </a:t>
            </a:r>
            <a:r>
              <a:rPr lang="en-US" dirty="0"/>
              <a:t>is an </a:t>
            </a:r>
            <a:r>
              <a:rPr lang="en-US" dirty="0" err="1" smtClean="0"/>
              <a:t>opsonin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C5a </a:t>
            </a:r>
            <a:r>
              <a:rPr lang="en-US" dirty="0"/>
              <a:t>is chemotactic for </a:t>
            </a:r>
            <a:r>
              <a:rPr lang="en-US" dirty="0" smtClean="0"/>
              <a:t>leucocytes.</a:t>
            </a:r>
          </a:p>
          <a:p>
            <a:r>
              <a:rPr lang="en-US" dirty="0" smtClean="0"/>
              <a:t>Membrane </a:t>
            </a:r>
            <a:r>
              <a:rPr lang="en-US" dirty="0"/>
              <a:t>attack complex (MAC) (C5b-C9) is a </a:t>
            </a:r>
            <a:r>
              <a:rPr lang="en-US" dirty="0" smtClean="0"/>
              <a:t>lipid dissolving </a:t>
            </a:r>
            <a:r>
              <a:rPr lang="en-US" dirty="0"/>
              <a:t>agent and causes holes in the </a:t>
            </a:r>
            <a:r>
              <a:rPr lang="en-US" dirty="0" smtClean="0"/>
              <a:t>phospholipid membrane </a:t>
            </a:r>
            <a:r>
              <a:rPr lang="en-US" dirty="0"/>
              <a:t>of the cell.</a:t>
            </a:r>
          </a:p>
        </p:txBody>
      </p:sp>
    </p:spTree>
    <p:extLst>
      <p:ext uri="{BB962C8B-B14F-4D97-AF65-F5344CB8AC3E}">
        <p14:creationId xmlns:p14="http://schemas.microsoft.com/office/powerpoint/2010/main" val="23896899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INFLAMMATION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38887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self-damaging effects </a:t>
            </a:r>
            <a:r>
              <a:rPr lang="en-US" dirty="0" smtClean="0"/>
              <a:t>are kept </a:t>
            </a:r>
            <a:r>
              <a:rPr lang="en-US" dirty="0"/>
              <a:t>in check by the host regulatory </a:t>
            </a:r>
            <a:r>
              <a:rPr lang="en-US" dirty="0" smtClean="0"/>
              <a:t>mechanisms in </a:t>
            </a:r>
            <a:r>
              <a:rPr lang="en-US" dirty="0"/>
              <a:t>order </a:t>
            </a:r>
            <a:r>
              <a:rPr lang="en-US" dirty="0" smtClean="0"/>
              <a:t>to resolve </a:t>
            </a:r>
            <a:r>
              <a:rPr lang="en-US" dirty="0"/>
              <a:t>inflammation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mechanisms are as follows:</a:t>
            </a:r>
            <a:endParaRPr lang="en-US" dirty="0" smtClean="0"/>
          </a:p>
          <a:p>
            <a:r>
              <a:rPr lang="en-US" b="1" dirty="0" err="1"/>
              <a:t>i</a:t>
            </a:r>
            <a:r>
              <a:rPr lang="en-US" b="1" dirty="0"/>
              <a:t>) Acute phase </a:t>
            </a:r>
            <a:r>
              <a:rPr lang="en-US" b="1" dirty="0" smtClean="0"/>
              <a:t>reactants</a:t>
            </a:r>
          </a:p>
          <a:p>
            <a:r>
              <a:rPr lang="en-US" b="1" dirty="0"/>
              <a:t>ii) </a:t>
            </a:r>
            <a:r>
              <a:rPr lang="en-US" b="1" dirty="0" err="1" smtClean="0"/>
              <a:t>Glucosteroids</a:t>
            </a:r>
            <a:endParaRPr lang="en-US" b="1" dirty="0"/>
          </a:p>
          <a:p>
            <a:r>
              <a:rPr lang="en-US" b="1" dirty="0"/>
              <a:t>iii) Free cytokine </a:t>
            </a:r>
            <a:r>
              <a:rPr lang="en-US" b="1" dirty="0" smtClean="0"/>
              <a:t>receptors</a:t>
            </a:r>
            <a:endParaRPr lang="en-US" b="1" dirty="0"/>
          </a:p>
          <a:p>
            <a:r>
              <a:rPr lang="en-US" b="1" dirty="0"/>
              <a:t>iv) Anti-inflammatory chemical mediators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319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</a:t>
            </a:r>
            <a:r>
              <a:rPr lang="en-US" b="1" dirty="0"/>
              <a:t>) Acute phase reactants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38887" cy="5032375"/>
          </a:xfrm>
        </p:spPr>
        <p:txBody>
          <a:bodyPr>
            <a:normAutofit/>
          </a:bodyPr>
          <a:lstStyle/>
          <a:p>
            <a:r>
              <a:rPr lang="en-US" dirty="0"/>
              <a:t>(APR) proteins are released in plasma in response to </a:t>
            </a:r>
            <a:r>
              <a:rPr lang="en-US" dirty="0" smtClean="0"/>
              <a:t>tissue trauma </a:t>
            </a:r>
            <a:r>
              <a:rPr lang="en-US" dirty="0"/>
              <a:t>and infection. Their major role is to protect the </a:t>
            </a:r>
            <a:r>
              <a:rPr lang="en-US" dirty="0" smtClean="0"/>
              <a:t>normal cells </a:t>
            </a:r>
            <a:r>
              <a:rPr lang="en-US" dirty="0"/>
              <a:t>from harmful effects of toxic molecules generated </a:t>
            </a:r>
            <a:r>
              <a:rPr lang="en-US" dirty="0" smtClean="0"/>
              <a:t>in inflammation </a:t>
            </a:r>
            <a:r>
              <a:rPr lang="en-US" dirty="0"/>
              <a:t>and to clear away the waste </a:t>
            </a:r>
            <a:r>
              <a:rPr lang="en-US" dirty="0" smtClean="0"/>
              <a:t>material.</a:t>
            </a:r>
          </a:p>
          <a:p>
            <a:r>
              <a:rPr lang="en-US" dirty="0" smtClean="0"/>
              <a:t>APRs include </a:t>
            </a:r>
            <a:r>
              <a:rPr lang="en-US" dirty="0"/>
              <a:t>the following</a:t>
            </a:r>
            <a:r>
              <a:rPr lang="en-US" dirty="0" smtClean="0"/>
              <a:t>:</a:t>
            </a:r>
          </a:p>
          <a:p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i="1" dirty="0"/>
              <a:t>Certain cellular protection factors </a:t>
            </a:r>
            <a:r>
              <a:rPr lang="en-US" dirty="0"/>
              <a:t>(e.g. </a:t>
            </a:r>
            <a:r>
              <a:rPr lang="en-US" dirty="0" smtClean="0"/>
              <a:t>a1-antitrypsin, a1-chymotrypsin</a:t>
            </a:r>
            <a:r>
              <a:rPr lang="en-US" dirty="0"/>
              <a:t>, a2-antiplasmin, plasminogen </a:t>
            </a:r>
            <a:r>
              <a:rPr lang="en-US" dirty="0" smtClean="0"/>
              <a:t>activator inhibitor</a:t>
            </a:r>
            <a:r>
              <a:rPr lang="en-US" dirty="0"/>
              <a:t>): They protect the tissues from cytotoxic </a:t>
            </a:r>
            <a:r>
              <a:rPr lang="en-US" dirty="0" smtClean="0"/>
              <a:t>and proteolytic </a:t>
            </a:r>
            <a:r>
              <a:rPr lang="en-US" dirty="0"/>
              <a:t>damage.</a:t>
            </a:r>
          </a:p>
        </p:txBody>
      </p:sp>
    </p:spTree>
    <p:extLst>
      <p:ext uri="{BB962C8B-B14F-4D97-AF65-F5344CB8AC3E}">
        <p14:creationId xmlns:p14="http://schemas.microsoft.com/office/powerpoint/2010/main" val="31899245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54929" cy="49120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ii) Some coagulation proteins </a:t>
            </a:r>
            <a:r>
              <a:rPr lang="en-US" dirty="0"/>
              <a:t>(e.g. fibrinogen, </a:t>
            </a:r>
            <a:r>
              <a:rPr lang="en-US" dirty="0" smtClean="0"/>
              <a:t>plasminogen, von </a:t>
            </a:r>
            <a:r>
              <a:rPr lang="en-US" dirty="0" err="1"/>
              <a:t>Willebrand</a:t>
            </a:r>
            <a:r>
              <a:rPr lang="en-US" dirty="0"/>
              <a:t> factor, factor VIII): They generate factors </a:t>
            </a:r>
            <a:r>
              <a:rPr lang="en-US" dirty="0" smtClean="0"/>
              <a:t>to replace </a:t>
            </a:r>
            <a:r>
              <a:rPr lang="en-US" dirty="0"/>
              <a:t>those consumed in coagulation</a:t>
            </a:r>
            <a:r>
              <a:rPr lang="en-US" dirty="0" smtClean="0"/>
              <a:t>.</a:t>
            </a:r>
          </a:p>
          <a:p>
            <a:r>
              <a:rPr lang="en-US" dirty="0"/>
              <a:t>iii) </a:t>
            </a:r>
            <a:r>
              <a:rPr lang="en-US" i="1" dirty="0"/>
              <a:t>Transport proteins </a:t>
            </a:r>
            <a:r>
              <a:rPr lang="en-US" dirty="0"/>
              <a:t>(e.g. </a:t>
            </a:r>
            <a:r>
              <a:rPr lang="en-US" dirty="0" err="1"/>
              <a:t>ceruloplasmin</a:t>
            </a:r>
            <a:r>
              <a:rPr lang="en-US" dirty="0"/>
              <a:t>, </a:t>
            </a:r>
            <a:r>
              <a:rPr lang="en-US" dirty="0" err="1"/>
              <a:t>haptoglobin</a:t>
            </a:r>
            <a:r>
              <a:rPr lang="en-US" dirty="0"/>
              <a:t>): </a:t>
            </a:r>
            <a:r>
              <a:rPr lang="en-US" dirty="0" smtClean="0"/>
              <a:t>They carry </a:t>
            </a:r>
            <a:r>
              <a:rPr lang="en-US" dirty="0"/>
              <a:t>generated </a:t>
            </a:r>
            <a:r>
              <a:rPr lang="en-US" dirty="0" smtClean="0"/>
              <a:t>factors</a:t>
            </a:r>
          </a:p>
          <a:p>
            <a:r>
              <a:rPr lang="en-US" dirty="0"/>
              <a:t>iv) </a:t>
            </a:r>
            <a:r>
              <a:rPr lang="en-US" i="1" dirty="0"/>
              <a:t>Immune agents </a:t>
            </a:r>
            <a:r>
              <a:rPr lang="en-US" dirty="0"/>
              <a:t>(e.g. serum amyloid A and P </a:t>
            </a:r>
            <a:r>
              <a:rPr lang="en-US" dirty="0" smtClean="0"/>
              <a:t>component, C-reactive </a:t>
            </a:r>
            <a:r>
              <a:rPr lang="en-US" dirty="0"/>
              <a:t>protein or CRP): CRP is an </a:t>
            </a:r>
            <a:r>
              <a:rPr lang="en-US" dirty="0" err="1"/>
              <a:t>opsonising</a:t>
            </a:r>
            <a:r>
              <a:rPr lang="en-US" dirty="0"/>
              <a:t> </a:t>
            </a:r>
            <a:r>
              <a:rPr lang="en-US" dirty="0" smtClean="0"/>
              <a:t>agent for </a:t>
            </a:r>
            <a:r>
              <a:rPr lang="en-US" dirty="0"/>
              <a:t>phagocytosis and its levels are a useful indicator </a:t>
            </a:r>
            <a:r>
              <a:rPr lang="en-US" dirty="0" smtClean="0"/>
              <a:t>of inflammation </a:t>
            </a:r>
            <a:r>
              <a:rPr lang="en-US" dirty="0"/>
              <a:t>in the </a:t>
            </a:r>
            <a:r>
              <a:rPr lang="en-US" dirty="0" smtClean="0"/>
              <a:t>body</a:t>
            </a:r>
          </a:p>
          <a:p>
            <a:r>
              <a:rPr lang="en-US" dirty="0">
                <a:solidFill>
                  <a:srgbClr val="FFFF00"/>
                </a:solidFill>
              </a:rPr>
              <a:t>Normal CRP levels are below </a:t>
            </a:r>
            <a:r>
              <a:rPr lang="en-US" b="1" dirty="0">
                <a:solidFill>
                  <a:srgbClr val="FFFF00"/>
                </a:solidFill>
              </a:rPr>
              <a:t>3.0 mg/</a:t>
            </a:r>
            <a:r>
              <a:rPr lang="en-US" b="1" dirty="0" err="1">
                <a:solidFill>
                  <a:srgbClr val="FFFF00"/>
                </a:solidFill>
              </a:rPr>
              <a:t>dL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7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ACUTE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events</a:t>
            </a:r>
          </a:p>
          <a:p>
            <a:r>
              <a:rPr lang="en-US" dirty="0" smtClean="0"/>
              <a:t>I</a:t>
            </a:r>
            <a:r>
              <a:rPr lang="en-US" dirty="0"/>
              <a:t>. Vascular events</a:t>
            </a:r>
          </a:p>
          <a:p>
            <a:r>
              <a:rPr lang="en-US" dirty="0"/>
              <a:t>II. Cellular </a:t>
            </a:r>
            <a:r>
              <a:rPr lang="en-US" dirty="0" smtClean="0"/>
              <a:t>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403055" cy="5032375"/>
          </a:xfrm>
        </p:spPr>
        <p:txBody>
          <a:bodyPr/>
          <a:lstStyle/>
          <a:p>
            <a:r>
              <a:rPr lang="en-US" dirty="0"/>
              <a:t>v) Stress proteins (e.g. heat shock proteins—HSP, ubiquitin</a:t>
            </a:r>
            <a:r>
              <a:rPr lang="en-US" dirty="0" smtClean="0"/>
              <a:t>): They </a:t>
            </a:r>
            <a:r>
              <a:rPr lang="en-US" dirty="0"/>
              <a:t>are molecular chaperons who carry the toxic waste </a:t>
            </a:r>
            <a:r>
              <a:rPr lang="en-US" dirty="0" smtClean="0"/>
              <a:t>within the </a:t>
            </a:r>
            <a:r>
              <a:rPr lang="en-US" dirty="0"/>
              <a:t>cell to the lysosomes</a:t>
            </a:r>
            <a:r>
              <a:rPr lang="en-US" dirty="0" smtClean="0"/>
              <a:t>.</a:t>
            </a:r>
          </a:p>
          <a:p>
            <a:r>
              <a:rPr lang="en-US" dirty="0"/>
              <a:t>vi) </a:t>
            </a:r>
            <a:r>
              <a:rPr lang="en-US" i="1" dirty="0"/>
              <a:t>Antioxidants </a:t>
            </a:r>
            <a:r>
              <a:rPr lang="en-US" dirty="0"/>
              <a:t>(e.g. </a:t>
            </a:r>
            <a:r>
              <a:rPr lang="en-US" dirty="0" err="1"/>
              <a:t>ceruloplasmin</a:t>
            </a:r>
            <a:r>
              <a:rPr lang="en-US" dirty="0"/>
              <a:t>) are active in </a:t>
            </a:r>
            <a:r>
              <a:rPr lang="en-US" dirty="0" smtClean="0"/>
              <a:t>elimination of </a:t>
            </a:r>
            <a:r>
              <a:rPr lang="en-US" dirty="0"/>
              <a:t>excess of oxygen free radicals.</a:t>
            </a:r>
          </a:p>
        </p:txBody>
      </p:sp>
    </p:spTree>
    <p:extLst>
      <p:ext uri="{BB962C8B-B14F-4D97-AF65-F5344CB8AC3E}">
        <p14:creationId xmlns:p14="http://schemas.microsoft.com/office/powerpoint/2010/main" val="46315213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ii) </a:t>
            </a:r>
            <a:r>
              <a:rPr lang="en-US" b="1" dirty="0" err="1"/>
              <a:t>Glucosteroids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9601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endogenous glucocorticoids act </a:t>
            </a:r>
            <a:r>
              <a:rPr lang="en-US" dirty="0" smtClean="0"/>
              <a:t>as anti-inflammatory </a:t>
            </a:r>
            <a:r>
              <a:rPr lang="en-US" dirty="0"/>
              <a:t>agents. 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levels are raised in </a:t>
            </a:r>
            <a:r>
              <a:rPr lang="en-US" dirty="0" smtClean="0"/>
              <a:t>infection and </a:t>
            </a:r>
            <a:r>
              <a:rPr lang="en-US" dirty="0"/>
              <a:t>trauma by self-regulating mechanism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328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iii) Free cytokine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presence of freely </a:t>
            </a:r>
            <a:r>
              <a:rPr lang="en-US" dirty="0" smtClean="0"/>
              <a:t>circulating soluble receptors for cytokines </a:t>
            </a:r>
            <a:r>
              <a:rPr lang="en-US" dirty="0"/>
              <a:t>in the serum correlates </a:t>
            </a:r>
            <a:r>
              <a:rPr lang="en-US" dirty="0" smtClean="0"/>
              <a:t>directly with </a:t>
            </a:r>
            <a:r>
              <a:rPr lang="en-US" dirty="0"/>
              <a:t>disease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63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iv) Anti-inflammatory chemical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already described</a:t>
            </a:r>
            <a:r>
              <a:rPr lang="en-US" dirty="0"/>
              <a:t>, PGE2 or prostacyclin have both </a:t>
            </a:r>
            <a:r>
              <a:rPr lang="en-US" dirty="0" smtClean="0"/>
              <a:t>pro-inflammatory as </a:t>
            </a:r>
            <a:r>
              <a:rPr lang="en-US" dirty="0"/>
              <a:t>well as anti-inflammatory actions.</a:t>
            </a:r>
          </a:p>
        </p:txBody>
      </p:sp>
    </p:spTree>
    <p:extLst>
      <p:ext uri="{BB962C8B-B14F-4D97-AF65-F5344CB8AC3E}">
        <p14:creationId xmlns:p14="http://schemas.microsoft.com/office/powerpoint/2010/main" val="16470324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Mediators and Regulators of</a:t>
            </a:r>
            <a:br>
              <a:rPr lang="en-US" dirty="0"/>
            </a:br>
            <a:r>
              <a:rPr lang="en-US" dirty="0"/>
              <a:t>Inflammation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38887" cy="4783722"/>
          </a:xfrm>
        </p:spPr>
        <p:txBody>
          <a:bodyPr>
            <a:normAutofit/>
          </a:bodyPr>
          <a:lstStyle/>
          <a:p>
            <a:r>
              <a:rPr lang="en-US" dirty="0"/>
              <a:t>These are endogenous chemical substances </a:t>
            </a:r>
            <a:r>
              <a:rPr lang="en-US" dirty="0" smtClean="0"/>
              <a:t>which mediate </a:t>
            </a:r>
            <a:r>
              <a:rPr lang="en-US" dirty="0"/>
              <a:t>the process of acute </a:t>
            </a:r>
            <a:r>
              <a:rPr lang="en-US" dirty="0" smtClean="0"/>
              <a:t>inflammation.</a:t>
            </a:r>
          </a:p>
          <a:p>
            <a:r>
              <a:rPr lang="en-US" dirty="0" smtClean="0"/>
              <a:t>They </a:t>
            </a:r>
            <a:r>
              <a:rPr lang="en-US" dirty="0"/>
              <a:t>have some common properties: 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/>
              <a:t>) they are </a:t>
            </a:r>
            <a:r>
              <a:rPr lang="en-US" dirty="0" smtClean="0"/>
              <a:t>released either </a:t>
            </a:r>
            <a:r>
              <a:rPr lang="en-US" dirty="0"/>
              <a:t>from the cells or are derived from plasma proteins,</a:t>
            </a:r>
          </a:p>
          <a:p>
            <a:r>
              <a:rPr lang="en-US" dirty="0"/>
              <a:t>ii) they are released in response to certain stimuli, </a:t>
            </a:r>
            <a:endParaRPr lang="en-US" dirty="0" smtClean="0"/>
          </a:p>
          <a:p>
            <a:r>
              <a:rPr lang="en-US" dirty="0" smtClean="0"/>
              <a:t>iii</a:t>
            </a:r>
            <a:r>
              <a:rPr lang="en-US" dirty="0"/>
              <a:t>) </a:t>
            </a:r>
            <a:r>
              <a:rPr lang="en-US" dirty="0" smtClean="0"/>
              <a:t>they act </a:t>
            </a:r>
            <a:r>
              <a:rPr lang="en-US" dirty="0"/>
              <a:t>on different targets, </a:t>
            </a:r>
            <a:endParaRPr lang="en-US" dirty="0" smtClean="0"/>
          </a:p>
          <a:p>
            <a:r>
              <a:rPr lang="en-US" dirty="0" smtClean="0"/>
              <a:t>iv</a:t>
            </a:r>
            <a:r>
              <a:rPr lang="en-US" dirty="0"/>
              <a:t>) they have a short lifespan </a:t>
            </a:r>
            <a:r>
              <a:rPr lang="en-US" dirty="0" smtClean="0"/>
              <a:t>after their </a:t>
            </a:r>
            <a:r>
              <a:rPr lang="en-US" dirty="0"/>
              <a:t>release, </a:t>
            </a:r>
            <a:endParaRPr lang="en-US" dirty="0" smtClean="0"/>
          </a:p>
          <a:p>
            <a:r>
              <a:rPr lang="en-US" dirty="0" smtClean="0"/>
              <a:t>v</a:t>
            </a:r>
            <a:r>
              <a:rPr lang="en-US" dirty="0"/>
              <a:t>) they have several actions, most </a:t>
            </a:r>
            <a:r>
              <a:rPr lang="en-US" dirty="0" smtClean="0"/>
              <a:t>important being </a:t>
            </a:r>
            <a:r>
              <a:rPr lang="en-US" dirty="0"/>
              <a:t>increased vascular permeability.</a:t>
            </a:r>
          </a:p>
        </p:txBody>
      </p:sp>
    </p:spTree>
    <p:extLst>
      <p:ext uri="{BB962C8B-B14F-4D97-AF65-F5344CB8AC3E}">
        <p14:creationId xmlns:p14="http://schemas.microsoft.com/office/powerpoint/2010/main" val="245649136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Cell-derived mediators of inflammation are: </a:t>
            </a:r>
            <a:r>
              <a:rPr lang="en-US" dirty="0" smtClean="0"/>
              <a:t>vasoactive </a:t>
            </a:r>
            <a:r>
              <a:rPr lang="fr-FR" dirty="0" smtClean="0"/>
              <a:t>amines </a:t>
            </a:r>
            <a:r>
              <a:rPr lang="fr-FR" dirty="0"/>
              <a:t>(histamine, 5HT, neuropeptides), </a:t>
            </a:r>
            <a:r>
              <a:rPr lang="fr-FR" dirty="0" err="1" smtClean="0"/>
              <a:t>arachidonic</a:t>
            </a:r>
            <a:r>
              <a:rPr lang="fr-FR" dirty="0"/>
              <a:t> </a:t>
            </a:r>
            <a:r>
              <a:rPr lang="en-US" dirty="0" smtClean="0"/>
              <a:t>acid </a:t>
            </a:r>
            <a:r>
              <a:rPr lang="en-US" dirty="0"/>
              <a:t>metabolites (prostaglandins, 5-HETE, </a:t>
            </a:r>
            <a:r>
              <a:rPr lang="en-US" dirty="0" smtClean="0"/>
              <a:t>leukotrienes, </a:t>
            </a:r>
            <a:r>
              <a:rPr lang="en-US" dirty="0" err="1" smtClean="0"/>
              <a:t>lipoxins</a:t>
            </a:r>
            <a:r>
              <a:rPr lang="en-US" dirty="0"/>
              <a:t>), lysosomal components, platelet </a:t>
            </a:r>
            <a:r>
              <a:rPr lang="en-US" dirty="0" smtClean="0"/>
              <a:t>activating factor</a:t>
            </a:r>
            <a:r>
              <a:rPr lang="en-US" dirty="0"/>
              <a:t>, cytokines (ILs, TNF, IFN, chemokines) and </a:t>
            </a:r>
            <a:r>
              <a:rPr lang="en-US" dirty="0" smtClean="0"/>
              <a:t>free radicals </a:t>
            </a:r>
            <a:r>
              <a:rPr lang="en-US" dirty="0"/>
              <a:t>(oxygen metabolites and nitric oxide).</a:t>
            </a:r>
          </a:p>
        </p:txBody>
      </p:sp>
    </p:spTree>
    <p:extLst>
      <p:ext uri="{BB962C8B-B14F-4D97-AF65-F5344CB8AC3E}">
        <p14:creationId xmlns:p14="http://schemas.microsoft.com/office/powerpoint/2010/main" val="13585117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Plasma protein derived mediators are products of </a:t>
            </a:r>
            <a:r>
              <a:rPr lang="en-US" dirty="0" err="1" smtClean="0"/>
              <a:t>kinin</a:t>
            </a:r>
            <a:r>
              <a:rPr lang="en-US" dirty="0" smtClean="0"/>
              <a:t>, clotting</a:t>
            </a:r>
            <a:r>
              <a:rPr lang="en-US" dirty="0"/>
              <a:t>, fibrinolytic and complement system.</a:t>
            </a:r>
          </a:p>
          <a:p>
            <a:r>
              <a:rPr lang="en-US" dirty="0" smtClean="0"/>
              <a:t>Normally</a:t>
            </a:r>
            <a:r>
              <a:rPr lang="en-US" dirty="0"/>
              <a:t>, inflammation is kept in check by the </a:t>
            </a:r>
            <a:r>
              <a:rPr lang="en-US" dirty="0" smtClean="0"/>
              <a:t>inbuilt regulatory </a:t>
            </a:r>
            <a:r>
              <a:rPr lang="en-US" dirty="0"/>
              <a:t>system to resolve its harmful effects. </a:t>
            </a:r>
            <a:r>
              <a:rPr lang="en-US" dirty="0" smtClean="0"/>
              <a:t>These substances </a:t>
            </a:r>
            <a:r>
              <a:rPr lang="en-US" dirty="0"/>
              <a:t>are acute phase reactant proteins, </a:t>
            </a:r>
            <a:r>
              <a:rPr lang="en-US" dirty="0" smtClean="0"/>
              <a:t>endogenous glucocorticoids</a:t>
            </a:r>
            <a:r>
              <a:rPr lang="en-US" dirty="0"/>
              <a:t>, cytokine receptors and certain </a:t>
            </a:r>
            <a:r>
              <a:rPr lang="en-US" dirty="0" smtClean="0"/>
              <a:t>anti-inflammatory mediators </a:t>
            </a:r>
            <a:r>
              <a:rPr lang="en-US" dirty="0"/>
              <a:t>(e.g. prostacyclin).</a:t>
            </a:r>
          </a:p>
        </p:txBody>
      </p:sp>
    </p:spTree>
    <p:extLst>
      <p:ext uri="{BB962C8B-B14F-4D97-AF65-F5344CB8AC3E}">
        <p14:creationId xmlns:p14="http://schemas.microsoft.com/office/powerpoint/2010/main" val="61045881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INFLAMMATORY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cells participating in acute and chronic </a:t>
            </a:r>
            <a:r>
              <a:rPr lang="en-US" dirty="0" smtClean="0"/>
              <a:t>inflammation are </a:t>
            </a:r>
            <a:r>
              <a:rPr lang="en-US" dirty="0"/>
              <a:t>circulating leucocytes, plasma cells, tissue </a:t>
            </a:r>
            <a:r>
              <a:rPr lang="en-US" dirty="0" smtClean="0"/>
              <a:t>macrophages and </a:t>
            </a:r>
            <a:r>
              <a:rPr lang="en-US" dirty="0"/>
              <a:t>inflammatory giant cells</a:t>
            </a:r>
          </a:p>
        </p:txBody>
      </p:sp>
    </p:spTree>
    <p:extLst>
      <p:ext uri="{BB962C8B-B14F-4D97-AF65-F5344CB8AC3E}">
        <p14:creationId xmlns:p14="http://schemas.microsoft.com/office/powerpoint/2010/main" val="388064872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POLYMORPHONUCLEAR NEUTROPHILS (PMNS)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403055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Known as </a:t>
            </a:r>
            <a:r>
              <a:rPr lang="en-US" dirty="0"/>
              <a:t>granulocytes due to the presence of granules in </a:t>
            </a:r>
            <a:r>
              <a:rPr lang="en-US" dirty="0" smtClean="0"/>
              <a:t>their cytoplasm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granules contain many substances </a:t>
            </a:r>
            <a:r>
              <a:rPr lang="en-US" dirty="0" smtClean="0"/>
              <a:t>like proteases</a:t>
            </a:r>
            <a:r>
              <a:rPr lang="en-US" dirty="0"/>
              <a:t>, myeloperoxidase, lysozyme, esterase, aryl </a:t>
            </a:r>
            <a:r>
              <a:rPr lang="en-US" dirty="0" smtClean="0"/>
              <a:t>sulfatase, acid </a:t>
            </a:r>
            <a:r>
              <a:rPr lang="en-US" dirty="0"/>
              <a:t>and alkaline phosphatase, and cationic proteins. </a:t>
            </a:r>
            <a:endParaRPr lang="en-US" dirty="0" smtClean="0"/>
          </a:p>
          <a:p>
            <a:r>
              <a:rPr lang="en-US" dirty="0" smtClean="0"/>
              <a:t>The diameter </a:t>
            </a:r>
            <a:r>
              <a:rPr lang="en-US" dirty="0"/>
              <a:t>of neutrophils ranges from 10 to 15 </a:t>
            </a:r>
            <a:r>
              <a:rPr lang="el-GR" dirty="0"/>
              <a:t>μ</a:t>
            </a:r>
            <a:r>
              <a:rPr lang="en-US" dirty="0"/>
              <a:t>m and </a:t>
            </a:r>
            <a:r>
              <a:rPr lang="en-US" dirty="0" smtClean="0"/>
              <a:t>are actively motile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0127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phagocytosis of bacteria and </a:t>
            </a:r>
            <a:r>
              <a:rPr lang="en-US" dirty="0" smtClean="0"/>
              <a:t>foreign body</a:t>
            </a:r>
            <a:endParaRPr lang="en-US" dirty="0"/>
          </a:p>
          <a:p>
            <a:r>
              <a:rPr lang="en-US" dirty="0"/>
              <a:t>Acute inflammatory cell</a:t>
            </a:r>
          </a:p>
        </p:txBody>
      </p:sp>
    </p:spTree>
    <p:extLst>
      <p:ext uri="{BB962C8B-B14F-4D97-AF65-F5344CB8AC3E}">
        <p14:creationId xmlns:p14="http://schemas.microsoft.com/office/powerpoint/2010/main" val="1197969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I. VASCULAR EVENTS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40867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Alteration </a:t>
            </a:r>
            <a:r>
              <a:rPr lang="en-US" dirty="0"/>
              <a:t>in the microvasculature </a:t>
            </a:r>
            <a:r>
              <a:rPr lang="en-US" dirty="0" smtClean="0"/>
              <a:t>is </a:t>
            </a:r>
            <a:r>
              <a:rPr lang="en-US" dirty="0"/>
              <a:t>the earliest response to tissue injury. </a:t>
            </a:r>
            <a:endParaRPr lang="en-US" dirty="0" smtClean="0"/>
          </a:p>
          <a:p>
            <a:r>
              <a:rPr lang="en-US" dirty="0" smtClean="0"/>
              <a:t>These alterations </a:t>
            </a:r>
            <a:r>
              <a:rPr lang="en-US" dirty="0"/>
              <a:t>include: 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Haemodynamic</a:t>
            </a:r>
            <a:r>
              <a:rPr lang="en-US" dirty="0" smtClean="0"/>
              <a:t> Changes And </a:t>
            </a:r>
          </a:p>
          <a:p>
            <a:r>
              <a:rPr lang="en-US" dirty="0" smtClean="0"/>
              <a:t>  Changes In Vascular Permeability.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7950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EOSINOPHILS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are slightly larger than neutrophils but are fewer </a:t>
            </a:r>
            <a:r>
              <a:rPr lang="en-US" dirty="0" smtClean="0"/>
              <a:t>in number</a:t>
            </a:r>
            <a:r>
              <a:rPr lang="en-US" dirty="0"/>
              <a:t>, comprising 1 to 6% of total blood </a:t>
            </a:r>
            <a:r>
              <a:rPr lang="en-US" dirty="0" smtClean="0"/>
              <a:t>leucocyte</a:t>
            </a:r>
          </a:p>
          <a:p>
            <a:r>
              <a:rPr lang="en-US" dirty="0"/>
              <a:t>granules in the cytoplasm </a:t>
            </a:r>
            <a:r>
              <a:rPr lang="en-US" dirty="0" smtClean="0"/>
              <a:t>containing a </a:t>
            </a:r>
            <a:r>
              <a:rPr lang="en-US" dirty="0"/>
              <a:t>variety </a:t>
            </a:r>
            <a:r>
              <a:rPr lang="en-US" dirty="0" smtClean="0"/>
              <a:t>of enzymes</a:t>
            </a:r>
            <a:r>
              <a:rPr lang="en-US" dirty="0"/>
              <a:t>, of which major basic protein and eosinophil </a:t>
            </a:r>
            <a:r>
              <a:rPr lang="en-US" dirty="0" smtClean="0"/>
              <a:t>cationic protein </a:t>
            </a:r>
            <a:r>
              <a:rPr lang="en-US" dirty="0"/>
              <a:t>are the most important which have bactericidal </a:t>
            </a:r>
            <a:r>
              <a:rPr lang="en-US" dirty="0" smtClean="0"/>
              <a:t>and toxic </a:t>
            </a:r>
            <a:r>
              <a:rPr lang="en-US" dirty="0"/>
              <a:t>action against helminthic parasites. </a:t>
            </a:r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2415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partake in </a:t>
            </a:r>
            <a:r>
              <a:rPr lang="en-US" dirty="0" smtClean="0"/>
              <a:t>inflammatory responses </a:t>
            </a:r>
            <a:r>
              <a:rPr lang="en-US" dirty="0"/>
              <a:t>associated with these conditions:</a:t>
            </a:r>
          </a:p>
          <a:p>
            <a:r>
              <a:rPr lang="en-US" dirty="0" err="1"/>
              <a:t>i</a:t>
            </a:r>
            <a:r>
              <a:rPr lang="en-US" dirty="0"/>
              <a:t>) allergic conditions;</a:t>
            </a:r>
          </a:p>
          <a:p>
            <a:r>
              <a:rPr lang="en-US" dirty="0"/>
              <a:t>ii) parasitic infestations;</a:t>
            </a:r>
          </a:p>
          <a:p>
            <a:r>
              <a:rPr lang="en-US" dirty="0"/>
              <a:t>iii) skin diseases; and</a:t>
            </a:r>
          </a:p>
          <a:p>
            <a:r>
              <a:rPr lang="en-US" dirty="0"/>
              <a:t>iv) certain malignant lymphomas.</a:t>
            </a:r>
          </a:p>
        </p:txBody>
      </p:sp>
    </p:spTree>
    <p:extLst>
      <p:ext uri="{BB962C8B-B14F-4D97-AF65-F5344CB8AC3E}">
        <p14:creationId xmlns:p14="http://schemas.microsoft.com/office/powerpoint/2010/main" val="202220495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BASOPHILS AND MAST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274718" cy="4815807"/>
          </a:xfrm>
        </p:spPr>
        <p:txBody>
          <a:bodyPr/>
          <a:lstStyle/>
          <a:p>
            <a:r>
              <a:rPr lang="en-US" dirty="0"/>
              <a:t>The basophils comprise about 1% </a:t>
            </a:r>
            <a:endParaRPr lang="en-US" dirty="0" smtClean="0"/>
          </a:p>
          <a:p>
            <a:r>
              <a:rPr lang="en-US" dirty="0"/>
              <a:t>Basophils and mast cells have receptors for </a:t>
            </a:r>
            <a:r>
              <a:rPr lang="en-US" dirty="0" err="1"/>
              <a:t>IgE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degranulate</a:t>
            </a:r>
            <a:r>
              <a:rPr lang="en-US" dirty="0" smtClean="0"/>
              <a:t> </a:t>
            </a:r>
            <a:r>
              <a:rPr lang="en-US" dirty="0"/>
              <a:t>when </a:t>
            </a:r>
            <a:r>
              <a:rPr lang="en-US" dirty="0" smtClean="0"/>
              <a:t>cross-linked with </a:t>
            </a:r>
            <a:r>
              <a:rPr lang="en-US" dirty="0"/>
              <a:t>antigen.</a:t>
            </a:r>
          </a:p>
          <a:p>
            <a:r>
              <a:rPr lang="en-US" dirty="0"/>
              <a:t>The role of these cells in inflammation are:</a:t>
            </a:r>
          </a:p>
          <a:p>
            <a:r>
              <a:rPr lang="en-US" dirty="0" err="1"/>
              <a:t>i</a:t>
            </a:r>
            <a:r>
              <a:rPr lang="en-US" dirty="0"/>
              <a:t>) in immediate and delayed type of </a:t>
            </a:r>
            <a:r>
              <a:rPr lang="en-US" dirty="0" smtClean="0"/>
              <a:t>hypersensitivity reactions</a:t>
            </a:r>
            <a:r>
              <a:rPr lang="en-US" dirty="0"/>
              <a:t>; and</a:t>
            </a:r>
          </a:p>
          <a:p>
            <a:r>
              <a:rPr lang="en-US" dirty="0"/>
              <a:t>ii) release of histamine by </a:t>
            </a:r>
            <a:r>
              <a:rPr lang="en-US" dirty="0" err="1"/>
              <a:t>IgE-sensitised</a:t>
            </a:r>
            <a:r>
              <a:rPr lang="en-US" dirty="0"/>
              <a:t> basophils.</a:t>
            </a:r>
          </a:p>
        </p:txBody>
      </p:sp>
    </p:spTree>
    <p:extLst>
      <p:ext uri="{BB962C8B-B14F-4D97-AF65-F5344CB8AC3E}">
        <p14:creationId xmlns:p14="http://schemas.microsoft.com/office/powerpoint/2010/main" val="99177442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LYMPHOCYTES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(20-45</a:t>
            </a:r>
            <a:r>
              <a:rPr lang="en-US" dirty="0" smtClean="0"/>
              <a:t>%).</a:t>
            </a:r>
          </a:p>
          <a:p>
            <a:r>
              <a:rPr lang="en-US" dirty="0" smtClean="0"/>
              <a:t>Lymphocytes are </a:t>
            </a:r>
            <a:r>
              <a:rPr lang="en-US" dirty="0"/>
              <a:t>present in large numbers in spleen, </a:t>
            </a:r>
            <a:r>
              <a:rPr lang="en-US" dirty="0" smtClean="0"/>
              <a:t>thymus, lymph </a:t>
            </a:r>
            <a:r>
              <a:rPr lang="en-US" dirty="0"/>
              <a:t>nodes and mucosa-associated lymphoid tissue (MALT).</a:t>
            </a:r>
          </a:p>
          <a:p>
            <a:r>
              <a:rPr lang="en-US" dirty="0"/>
              <a:t>They have scanty cytoplasm and consist almost entirely </a:t>
            </a:r>
            <a:r>
              <a:rPr lang="en-US" dirty="0" smtClean="0"/>
              <a:t>of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3770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i="1" dirty="0"/>
              <a:t>In tissues</a:t>
            </a:r>
            <a:r>
              <a:rPr lang="en-US" dirty="0"/>
              <a:t>, they are dominant cells in chronic </a:t>
            </a:r>
            <a:r>
              <a:rPr lang="en-US" dirty="0" smtClean="0"/>
              <a:t>inflammation and </a:t>
            </a:r>
            <a:r>
              <a:rPr lang="en-US" dirty="0"/>
              <a:t>late stage of acute inflammation.</a:t>
            </a:r>
          </a:p>
          <a:p>
            <a:r>
              <a:rPr lang="en-US" dirty="0"/>
              <a:t>ii) </a:t>
            </a:r>
            <a:r>
              <a:rPr lang="en-US" i="1" dirty="0"/>
              <a:t>In blood</a:t>
            </a:r>
            <a:r>
              <a:rPr lang="en-US" dirty="0"/>
              <a:t>, their number is increased (lymphocytosis) </a:t>
            </a:r>
            <a:r>
              <a:rPr lang="en-US" dirty="0" smtClean="0"/>
              <a:t>in chronic</a:t>
            </a:r>
            <a:r>
              <a:rPr lang="en-US" dirty="0"/>
              <a:t> </a:t>
            </a:r>
            <a:r>
              <a:rPr lang="en-US" dirty="0" smtClean="0"/>
              <a:t>infections </a:t>
            </a:r>
            <a:r>
              <a:rPr lang="en-US" dirty="0"/>
              <a:t>like tuberculosis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4418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PLASMA CELLS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/>
              <a:t>cells are </a:t>
            </a:r>
            <a:r>
              <a:rPr lang="en-US" dirty="0" smtClean="0"/>
              <a:t>larger </a:t>
            </a:r>
            <a:r>
              <a:rPr lang="en-US" dirty="0"/>
              <a:t>than lymphocytes with more </a:t>
            </a:r>
            <a:r>
              <a:rPr lang="en-US" dirty="0" smtClean="0"/>
              <a:t>abundant cytoplasm </a:t>
            </a:r>
            <a:r>
              <a:rPr lang="en-US" dirty="0"/>
              <a:t>and an eccentric nucleus which has </a:t>
            </a:r>
            <a:r>
              <a:rPr lang="en-US" dirty="0" smtClean="0"/>
              <a:t>cart-wheel pattern </a:t>
            </a:r>
            <a:r>
              <a:rPr lang="en-US" dirty="0"/>
              <a:t>of </a:t>
            </a:r>
            <a:r>
              <a:rPr lang="en-US" dirty="0" smtClean="0"/>
              <a:t>chromatin.</a:t>
            </a:r>
          </a:p>
          <a:p>
            <a:r>
              <a:rPr lang="en-US" dirty="0"/>
              <a:t>Plasma cells are </a:t>
            </a:r>
            <a:r>
              <a:rPr lang="en-US" dirty="0" smtClean="0"/>
              <a:t>normally not </a:t>
            </a:r>
            <a:r>
              <a:rPr lang="en-US" dirty="0"/>
              <a:t>seen in peripheral blood.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develop from B lymphocytes</a:t>
            </a:r>
          </a:p>
        </p:txBody>
      </p:sp>
    </p:spTree>
    <p:extLst>
      <p:ext uri="{BB962C8B-B14F-4D97-AF65-F5344CB8AC3E}">
        <p14:creationId xmlns:p14="http://schemas.microsoft.com/office/powerpoint/2010/main" val="38989296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number is increased in the following conditions:</a:t>
            </a:r>
          </a:p>
          <a:p>
            <a:r>
              <a:rPr lang="en-US" dirty="0" err="1"/>
              <a:t>i</a:t>
            </a:r>
            <a:r>
              <a:rPr lang="en-US" dirty="0"/>
              <a:t>) prolonged infection with immunological responses e.g. </a:t>
            </a:r>
            <a:r>
              <a:rPr lang="en-US" dirty="0" smtClean="0"/>
              <a:t>in syphilis</a:t>
            </a:r>
            <a:r>
              <a:rPr lang="en-US" dirty="0"/>
              <a:t>, rheumatoid arthritis, tuberculosis;</a:t>
            </a:r>
          </a:p>
          <a:p>
            <a:r>
              <a:rPr lang="en-US" dirty="0"/>
              <a:t>ii) hypersensitivity states; and</a:t>
            </a:r>
          </a:p>
          <a:p>
            <a:r>
              <a:rPr lang="en-US" dirty="0"/>
              <a:t>iii) multiple myeloma.</a:t>
            </a:r>
          </a:p>
        </p:txBody>
      </p:sp>
    </p:spTree>
    <p:extLst>
      <p:ext uri="{BB962C8B-B14F-4D97-AF65-F5344CB8AC3E}">
        <p14:creationId xmlns:p14="http://schemas.microsoft.com/office/powerpoint/2010/main" val="22002403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MONONUCLEAR-PHAGOCYTE SYSTEM</a:t>
            </a:r>
            <a:br>
              <a:rPr lang="en-US" b="1" dirty="0"/>
            </a:br>
            <a:r>
              <a:rPr lang="en-US" b="1" dirty="0"/>
              <a:t>(RETICULOENDOTHELIAL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54929" cy="489601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A. Blood monocytes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comprise 4-8% of </a:t>
            </a:r>
            <a:r>
              <a:rPr lang="en-US" dirty="0" smtClean="0"/>
              <a:t>circulating leucocytes</a:t>
            </a:r>
            <a:r>
              <a:rPr lang="en-US" dirty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B. Tissue macrophages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include the following cells </a:t>
            </a:r>
            <a:r>
              <a:rPr lang="en-US" dirty="0" smtClean="0"/>
              <a:t>in different </a:t>
            </a:r>
            <a:r>
              <a:rPr lang="en-US" dirty="0"/>
              <a:t>tissues</a:t>
            </a:r>
            <a:r>
              <a:rPr lang="en-US" dirty="0" smtClean="0"/>
              <a:t>:</a:t>
            </a:r>
          </a:p>
          <a:p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>
                <a:solidFill>
                  <a:srgbClr val="FFFF00"/>
                </a:solidFill>
              </a:rPr>
              <a:t>Macrophages or phagocytes </a:t>
            </a:r>
            <a:r>
              <a:rPr lang="en-US" dirty="0"/>
              <a:t>in inflammation.</a:t>
            </a:r>
          </a:p>
          <a:p>
            <a:r>
              <a:rPr lang="en-US" dirty="0"/>
              <a:t>ii)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Histiocytes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which are macrophages present in </a:t>
            </a:r>
            <a:r>
              <a:rPr lang="en-US" dirty="0" smtClean="0"/>
              <a:t>connective tissues</a:t>
            </a:r>
            <a:r>
              <a:rPr lang="en-US" dirty="0"/>
              <a:t>.</a:t>
            </a:r>
          </a:p>
          <a:p>
            <a:r>
              <a:rPr lang="en-US" dirty="0"/>
              <a:t>iii) </a:t>
            </a:r>
            <a:r>
              <a:rPr lang="en-US" dirty="0">
                <a:solidFill>
                  <a:srgbClr val="FFFF00"/>
                </a:solidFill>
              </a:rPr>
              <a:t>Epithelioid cells </a:t>
            </a:r>
            <a:r>
              <a:rPr lang="en-US" dirty="0"/>
              <a:t>are modified macrophages seen </a:t>
            </a:r>
            <a:r>
              <a:rPr lang="en-US" dirty="0" smtClean="0"/>
              <a:t>in granulomatous </a:t>
            </a:r>
            <a:r>
              <a:rPr lang="en-US" dirty="0"/>
              <a:t>inflammation.</a:t>
            </a:r>
          </a:p>
          <a:p>
            <a:r>
              <a:rPr lang="en-US" dirty="0"/>
              <a:t>iv) </a:t>
            </a:r>
            <a:r>
              <a:rPr lang="en-US" dirty="0" err="1">
                <a:solidFill>
                  <a:srgbClr val="FFFF00"/>
                </a:solidFill>
              </a:rPr>
              <a:t>Kupffer</a:t>
            </a:r>
            <a:r>
              <a:rPr lang="en-US" dirty="0">
                <a:solidFill>
                  <a:srgbClr val="FFFF00"/>
                </a:solidFill>
              </a:rPr>
              <a:t> cells </a:t>
            </a:r>
            <a:r>
              <a:rPr lang="en-US" dirty="0"/>
              <a:t>are macrophages of the liver.</a:t>
            </a:r>
          </a:p>
          <a:p>
            <a:r>
              <a:rPr lang="en-US" dirty="0"/>
              <a:t>v) </a:t>
            </a:r>
            <a:r>
              <a:rPr lang="en-US" dirty="0">
                <a:solidFill>
                  <a:srgbClr val="FFFF00"/>
                </a:solidFill>
              </a:rPr>
              <a:t>Alveolar macrophages </a:t>
            </a:r>
            <a:r>
              <a:rPr lang="en-US" dirty="0"/>
              <a:t>(type II </a:t>
            </a:r>
            <a:r>
              <a:rPr lang="en-US" dirty="0" err="1"/>
              <a:t>pneumocytes</a:t>
            </a:r>
            <a:r>
              <a:rPr lang="en-US" dirty="0"/>
              <a:t>) in the lungs.</a:t>
            </a:r>
          </a:p>
          <a:p>
            <a:r>
              <a:rPr lang="en-US" dirty="0"/>
              <a:t>vi) </a:t>
            </a:r>
            <a:r>
              <a:rPr lang="en-US" dirty="0">
                <a:solidFill>
                  <a:srgbClr val="FFFF00"/>
                </a:solidFill>
              </a:rPr>
              <a:t>Reticulum cells </a:t>
            </a:r>
            <a:r>
              <a:rPr lang="en-US" dirty="0"/>
              <a:t>are macrophages/</a:t>
            </a:r>
            <a:r>
              <a:rPr lang="en-US" dirty="0" err="1"/>
              <a:t>histiocytes</a:t>
            </a:r>
            <a:r>
              <a:rPr lang="en-US" dirty="0"/>
              <a:t> of the </a:t>
            </a:r>
            <a:r>
              <a:rPr lang="en-US" dirty="0" smtClean="0"/>
              <a:t>bone marrow</a:t>
            </a:r>
            <a:r>
              <a:rPr lang="en-US" dirty="0"/>
              <a:t>.</a:t>
            </a:r>
          </a:p>
          <a:p>
            <a:r>
              <a:rPr lang="en-US" dirty="0"/>
              <a:t>vii) </a:t>
            </a:r>
            <a:r>
              <a:rPr lang="en-US" dirty="0" err="1">
                <a:solidFill>
                  <a:srgbClr val="FFFF00"/>
                </a:solidFill>
              </a:rPr>
              <a:t>Tingible</a:t>
            </a:r>
            <a:r>
              <a:rPr lang="en-US" dirty="0">
                <a:solidFill>
                  <a:srgbClr val="FFFF00"/>
                </a:solidFill>
              </a:rPr>
              <a:t> body macrophages </a:t>
            </a:r>
            <a:r>
              <a:rPr lang="en-US" dirty="0"/>
              <a:t>of germinal </a:t>
            </a:r>
            <a:r>
              <a:rPr lang="en-US" dirty="0" err="1"/>
              <a:t>centres</a:t>
            </a:r>
            <a:r>
              <a:rPr lang="en-US" dirty="0"/>
              <a:t> of </a:t>
            </a:r>
            <a:r>
              <a:rPr lang="en-US" dirty="0" smtClean="0"/>
              <a:t>the lymph </a:t>
            </a:r>
            <a:r>
              <a:rPr lang="en-US" dirty="0"/>
              <a:t>nodes.</a:t>
            </a:r>
          </a:p>
        </p:txBody>
      </p:sp>
    </p:spTree>
    <p:extLst>
      <p:ext uri="{BB962C8B-B14F-4D97-AF65-F5344CB8AC3E}">
        <p14:creationId xmlns:p14="http://schemas.microsoft.com/office/powerpoint/2010/main" val="160367746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viii) </a:t>
            </a:r>
            <a:r>
              <a:rPr lang="en-US" dirty="0">
                <a:solidFill>
                  <a:srgbClr val="00B0F0"/>
                </a:solidFill>
              </a:rPr>
              <a:t>Littoral cells </a:t>
            </a:r>
            <a:r>
              <a:rPr lang="en-US" dirty="0"/>
              <a:t>of the splenic sinusoids.</a:t>
            </a:r>
          </a:p>
          <a:p>
            <a:r>
              <a:rPr lang="en-US" dirty="0"/>
              <a:t>ix) </a:t>
            </a:r>
            <a:r>
              <a:rPr lang="en-US" dirty="0">
                <a:solidFill>
                  <a:srgbClr val="00B0F0"/>
                </a:solidFill>
              </a:rPr>
              <a:t>Osteoclasts</a:t>
            </a:r>
            <a:r>
              <a:rPr lang="en-US" dirty="0"/>
              <a:t> in the bones.</a:t>
            </a:r>
          </a:p>
          <a:p>
            <a:r>
              <a:rPr lang="en-US" dirty="0"/>
              <a:t>x) </a:t>
            </a:r>
            <a:r>
              <a:rPr lang="en-US" dirty="0">
                <a:solidFill>
                  <a:srgbClr val="00B0F0"/>
                </a:solidFill>
              </a:rPr>
              <a:t>Microglial</a:t>
            </a:r>
            <a:r>
              <a:rPr lang="en-US" dirty="0"/>
              <a:t> cells of the brain.</a:t>
            </a:r>
          </a:p>
          <a:p>
            <a:r>
              <a:rPr lang="en-US" dirty="0"/>
              <a:t>xi) </a:t>
            </a:r>
            <a:r>
              <a:rPr lang="en-US" dirty="0">
                <a:solidFill>
                  <a:srgbClr val="00B0F0"/>
                </a:solidFill>
              </a:rPr>
              <a:t>Langerhans’ cells/dendritic </a:t>
            </a:r>
            <a:r>
              <a:rPr lang="en-US" dirty="0" err="1"/>
              <a:t>histiocytes</a:t>
            </a:r>
            <a:r>
              <a:rPr lang="en-US" dirty="0"/>
              <a:t> of the skin.</a:t>
            </a:r>
          </a:p>
          <a:p>
            <a:r>
              <a:rPr lang="en-US" dirty="0"/>
              <a:t>xii) </a:t>
            </a:r>
            <a:r>
              <a:rPr lang="en-US" dirty="0" err="1">
                <a:solidFill>
                  <a:srgbClr val="00B0F0"/>
                </a:solidFill>
              </a:rPr>
              <a:t>Hoffbauer</a:t>
            </a:r>
            <a:r>
              <a:rPr lang="en-US" dirty="0">
                <a:solidFill>
                  <a:srgbClr val="00B0F0"/>
                </a:solidFill>
              </a:rPr>
              <a:t> cells </a:t>
            </a:r>
            <a:r>
              <a:rPr lang="en-US" dirty="0"/>
              <a:t>of the placenta.</a:t>
            </a:r>
          </a:p>
          <a:p>
            <a:r>
              <a:rPr lang="en-US" dirty="0"/>
              <a:t>xiii) </a:t>
            </a:r>
            <a:r>
              <a:rPr lang="en-US" dirty="0">
                <a:solidFill>
                  <a:srgbClr val="00B0F0"/>
                </a:solidFill>
              </a:rPr>
              <a:t>Mesangial cells </a:t>
            </a:r>
            <a:r>
              <a:rPr lang="en-US" dirty="0"/>
              <a:t>of the glomerulus.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893197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GIANT CELLS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22845" cy="486393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few </a:t>
            </a:r>
            <a:r>
              <a:rPr lang="en-US" dirty="0" smtClean="0"/>
              <a:t>multinucleate </a:t>
            </a:r>
            <a:r>
              <a:rPr lang="en-US" dirty="0"/>
              <a:t>giant cells exist in </a:t>
            </a:r>
            <a:r>
              <a:rPr lang="en-US" dirty="0" smtClean="0"/>
              <a:t>normal tissues </a:t>
            </a:r>
            <a:r>
              <a:rPr lang="en-US" dirty="0"/>
              <a:t>(e.g. </a:t>
            </a:r>
            <a:r>
              <a:rPr lang="en-US" dirty="0">
                <a:solidFill>
                  <a:srgbClr val="00B0F0"/>
                </a:solidFill>
              </a:rPr>
              <a:t>osteoclasts in the bones, trophoblasts in </a:t>
            </a:r>
            <a:r>
              <a:rPr lang="en-US" dirty="0" smtClean="0">
                <a:solidFill>
                  <a:srgbClr val="00B0F0"/>
                </a:solidFill>
              </a:rPr>
              <a:t>placenta, megakaryocytes </a:t>
            </a:r>
            <a:r>
              <a:rPr lang="en-US" dirty="0">
                <a:solidFill>
                  <a:srgbClr val="00B0F0"/>
                </a:solidFill>
              </a:rPr>
              <a:t>in the bone marrow</a:t>
            </a:r>
            <a:r>
              <a:rPr lang="en-US" dirty="0" smtClean="0"/>
              <a:t>).</a:t>
            </a:r>
          </a:p>
          <a:p>
            <a:r>
              <a:rPr lang="en-US" dirty="0"/>
              <a:t>in </a:t>
            </a:r>
            <a:r>
              <a:rPr lang="en-US" dirty="0" smtClean="0"/>
              <a:t>chronic inflammation </a:t>
            </a:r>
            <a:r>
              <a:rPr lang="en-US" dirty="0"/>
              <a:t>when the </a:t>
            </a:r>
            <a:r>
              <a:rPr lang="en-US" dirty="0" smtClean="0"/>
              <a:t>macrophages fail </a:t>
            </a:r>
            <a:r>
              <a:rPr lang="en-US" dirty="0"/>
              <a:t>to deal with </a:t>
            </a:r>
            <a:r>
              <a:rPr lang="en-US" dirty="0" smtClean="0"/>
              <a:t>particles to </a:t>
            </a:r>
            <a:r>
              <a:rPr lang="en-US" dirty="0"/>
              <a:t>be removed, they fuse together and form </a:t>
            </a:r>
            <a:r>
              <a:rPr lang="en-US" dirty="0" smtClean="0"/>
              <a:t>multinucleated giant </a:t>
            </a:r>
            <a:r>
              <a:rPr lang="en-US" dirty="0"/>
              <a:t>cells.</a:t>
            </a:r>
          </a:p>
        </p:txBody>
      </p:sp>
    </p:spTree>
    <p:extLst>
      <p:ext uri="{BB962C8B-B14F-4D97-AF65-F5344CB8AC3E}">
        <p14:creationId xmlns:p14="http://schemas.microsoft.com/office/powerpoint/2010/main" val="363536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7206</Words>
  <Application>Microsoft Office PowerPoint</Application>
  <PresentationFormat>On-screen Show (4:3)</PresentationFormat>
  <Paragraphs>577</Paragraphs>
  <Slides>137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1" baseType="lpstr">
      <vt:lpstr>Arial</vt:lpstr>
      <vt:lpstr>Calibri</vt:lpstr>
      <vt:lpstr>Calibri Light</vt:lpstr>
      <vt:lpstr>Office Theme</vt:lpstr>
      <vt:lpstr>INFLAMMATION</vt:lpstr>
      <vt:lpstr>DEFINITION</vt:lpstr>
      <vt:lpstr>CAUSES</vt:lpstr>
      <vt:lpstr>PowerPoint Presentation</vt:lpstr>
      <vt:lpstr>SIGNS OF INFLAMMATION</vt:lpstr>
      <vt:lpstr>TYPES OF INFLAMMATION</vt:lpstr>
      <vt:lpstr>PowerPoint Presentation</vt:lpstr>
      <vt:lpstr>ACUTE INFLAMMATION</vt:lpstr>
      <vt:lpstr>I. VASCULAR EVENTS </vt:lpstr>
      <vt:lpstr>Haemodynamic Changes</vt:lpstr>
      <vt:lpstr>PowerPoint Presentation</vt:lpstr>
      <vt:lpstr>PowerPoint Presentation</vt:lpstr>
      <vt:lpstr>TRIPLE RESPONSE</vt:lpstr>
      <vt:lpstr>PowerPoint Presentation</vt:lpstr>
      <vt:lpstr>Altered Vascular Permeability</vt:lpstr>
      <vt:lpstr>PowerPoint Presentation</vt:lpstr>
      <vt:lpstr>PowerPoint Presentation</vt:lpstr>
      <vt:lpstr>PATTERNS OF INCREASED VASCULAR PERMEABILITY </vt:lpstr>
      <vt:lpstr>i) Contraction of endothelial cells</vt:lpstr>
      <vt:lpstr>ii) Contraction or mild endothelial damage </vt:lpstr>
      <vt:lpstr>iii) Direct injury to endothelial cells </vt:lpstr>
      <vt:lpstr>PowerPoint Presentation</vt:lpstr>
      <vt:lpstr>PowerPoint Presentation</vt:lpstr>
      <vt:lpstr>II. CELLULAR EVENTS OF INFLAMMTION </vt:lpstr>
      <vt:lpstr>Exudation of Leucocytes </vt:lpstr>
      <vt:lpstr>1. CHANGES IN THE FORMED ELEMENTS OF BLOOD</vt:lpstr>
      <vt:lpstr>2. ROLLING AND ADHESION  </vt:lpstr>
      <vt:lpstr>i) Selectins</vt:lpstr>
      <vt:lpstr>cell adhesion molecules (CAMs)</vt:lpstr>
      <vt:lpstr>PowerPoint Presentation</vt:lpstr>
      <vt:lpstr>3. EMIGRATION</vt:lpstr>
      <vt:lpstr>4. CHEMOTAXIS</vt:lpstr>
      <vt:lpstr>PowerPoint Presentation</vt:lpstr>
      <vt:lpstr>Phagocytosis </vt:lpstr>
      <vt:lpstr>PowerPoint Presentation</vt:lpstr>
      <vt:lpstr>1. RECOGNITION AND ATTACHMENT</vt:lpstr>
      <vt:lpstr>main opsonins present in the serum</vt:lpstr>
      <vt:lpstr>2. ENGULFMENT</vt:lpstr>
      <vt:lpstr>3. KILLING AND DEGRADATION</vt:lpstr>
      <vt:lpstr>A. INTRACELLULAR MECHANISMS</vt:lpstr>
      <vt:lpstr>b) MPO-independent killing</vt:lpstr>
      <vt:lpstr>ii) Oxidative bactericidal mechanism by lysosomal granules</vt:lpstr>
      <vt:lpstr>iii) Non-oxidative bactericidal mechanism</vt:lpstr>
      <vt:lpstr>B. EXTRACELLULAR MECHANISMS</vt:lpstr>
      <vt:lpstr>MEDIATORS OF INFLAMMATION</vt:lpstr>
      <vt:lpstr>I. Cell-derived Mediators</vt:lpstr>
      <vt:lpstr>Histamine is released from these cell by various agents as under: </vt:lpstr>
      <vt:lpstr>The main actions of histamine</vt:lpstr>
      <vt:lpstr>ii) 5-Hydroxytryptamine (5-HT or serotonin)</vt:lpstr>
      <vt:lpstr>iii) Neuropeptides</vt:lpstr>
      <vt:lpstr>2. ARACHIDONIC ACID METABOLITES (EICOSANOIDS)</vt:lpstr>
      <vt:lpstr>ii) Metabolites via lipo-oxygenase pathway:</vt:lpstr>
      <vt:lpstr>PowerPoint Presentation</vt:lpstr>
      <vt:lpstr>PowerPoint Presentation</vt:lpstr>
      <vt:lpstr>3. LYSOSOMAL COMPONENTS</vt:lpstr>
      <vt:lpstr>i) Granules of neutrophils</vt:lpstr>
      <vt:lpstr>4. PLATELET ACTIVATING FACTOR (PAF)</vt:lpstr>
      <vt:lpstr>5. CYTOKINES</vt:lpstr>
      <vt:lpstr>a) Interleukins </vt:lpstr>
      <vt:lpstr>PowerPoint Presentation</vt:lpstr>
      <vt:lpstr>PowerPoint Presentation</vt:lpstr>
      <vt:lpstr>PowerPoint Presentation</vt:lpstr>
      <vt:lpstr>b) Tumour necrosis factor (TNF-a and b)</vt:lpstr>
      <vt:lpstr>c) Interferon (IFN)-</vt:lpstr>
      <vt:lpstr>d) Other chemokines (IL-8, MCP-1, eotaxin, PF-4)</vt:lpstr>
      <vt:lpstr>PowerPoint Presentation</vt:lpstr>
      <vt:lpstr>6. FREE RADICALS: Oxygen Metabolites And Nitric Oxide</vt:lpstr>
      <vt:lpstr>PowerPoint Presentation</vt:lpstr>
      <vt:lpstr>II. Plasma Protein-derived Mediators (Plasma Proteases)</vt:lpstr>
      <vt:lpstr>1. THE KININ SYSTEM</vt:lpstr>
      <vt:lpstr>PowerPoint Presentation</vt:lpstr>
      <vt:lpstr>2. THE CLOTTING SYSTEM</vt:lpstr>
      <vt:lpstr>3. THE FIBRINOLYTIC SYSTEM</vt:lpstr>
      <vt:lpstr>PowerPoint Presentation</vt:lpstr>
      <vt:lpstr>4. THE COMPLEMENT SYSTEM</vt:lpstr>
      <vt:lpstr>PowerPoint Presentation</vt:lpstr>
      <vt:lpstr>REGULATION OF INFLAMMATION</vt:lpstr>
      <vt:lpstr>i) Acute phase reactants</vt:lpstr>
      <vt:lpstr>PowerPoint Presentation</vt:lpstr>
      <vt:lpstr>PowerPoint Presentation</vt:lpstr>
      <vt:lpstr>ii) Glucosteroids</vt:lpstr>
      <vt:lpstr>iii) Free cytokine receptors</vt:lpstr>
      <vt:lpstr>iv) Anti-inflammatory chemical mediators</vt:lpstr>
      <vt:lpstr>Mediators and Regulators of Inflammation</vt:lpstr>
      <vt:lpstr>PowerPoint Presentation</vt:lpstr>
      <vt:lpstr>PowerPoint Presentation</vt:lpstr>
      <vt:lpstr>THE INFLAMMATORY CELLS</vt:lpstr>
      <vt:lpstr>POLYMORPHONUCLEAR NEUTROPHILS (PMNS)</vt:lpstr>
      <vt:lpstr>PowerPoint Presentation</vt:lpstr>
      <vt:lpstr>EOSINOPHILS</vt:lpstr>
      <vt:lpstr>PowerPoint Presentation</vt:lpstr>
      <vt:lpstr>BASOPHILS AND MAST CELLS</vt:lpstr>
      <vt:lpstr>LYMPHOCYTES </vt:lpstr>
      <vt:lpstr>PowerPoint Presentation</vt:lpstr>
      <vt:lpstr>PLASMA CELLS </vt:lpstr>
      <vt:lpstr>PowerPoint Presentation</vt:lpstr>
      <vt:lpstr>MONONUCLEAR-PHAGOCYTE SYSTEM (RETICULOENDOTHELIAL SYSTEM)</vt:lpstr>
      <vt:lpstr>PowerPoint Presentation</vt:lpstr>
      <vt:lpstr>GIANT CELLS </vt:lpstr>
      <vt:lpstr>A. Giant cells in inflammation:</vt:lpstr>
      <vt:lpstr>ii) Langhans’ giant cells.</vt:lpstr>
      <vt:lpstr>PowerPoint Presentation</vt:lpstr>
      <vt:lpstr>B. Giant cells in tumours: </vt:lpstr>
      <vt:lpstr>MORPHOLOGY OF ACUTE INFLAMMATION</vt:lpstr>
      <vt:lpstr>PowerPoint Presentation</vt:lpstr>
      <vt:lpstr>2. PSEUDOMEMBRANOUS INFLAMMATION</vt:lpstr>
      <vt:lpstr>3. ULCER</vt:lpstr>
      <vt:lpstr>4. SUPPURATION (ABSCESS FORMATION)</vt:lpstr>
      <vt:lpstr>5. CELLULITIS</vt:lpstr>
      <vt:lpstr>6. BACTERIAL INFECTION OF THE BLOOD</vt:lpstr>
      <vt:lpstr>PowerPoint Presentation</vt:lpstr>
      <vt:lpstr>SYSTEMIC EFFECTS OF ACUTE INFLAMMATION</vt:lpstr>
      <vt:lpstr>3. Lymphangitis-lymphadenitis</vt:lpstr>
      <vt:lpstr>PowerPoint Presentation</vt:lpstr>
      <vt:lpstr>FATE OF ACUTE INFLAMMATION</vt:lpstr>
      <vt:lpstr>PowerPoint Presentation</vt:lpstr>
      <vt:lpstr>CHRONIC INFLAMMATION </vt:lpstr>
      <vt:lpstr>PowerPoint Presentation</vt:lpstr>
      <vt:lpstr>2. Recurrent attacks of acute inflammation</vt:lpstr>
      <vt:lpstr>3. Chronic inflammation starting de novo</vt:lpstr>
      <vt:lpstr>GENERAL FEATURES OF CHRONIC INFLAMMATION </vt:lpstr>
      <vt:lpstr>TISSUE DESTRUCTION OR NECROSIS</vt:lpstr>
      <vt:lpstr>3. PROLIFERATIVE CHANGES</vt:lpstr>
      <vt:lpstr>SYSTEMIC EFFECTS OF CHRONIC INFLAMMATION</vt:lpstr>
      <vt:lpstr>PowerPoint Presentation</vt:lpstr>
      <vt:lpstr>TYPES OF CHRONIC INFLAMMATION </vt:lpstr>
      <vt:lpstr>2. Chronic granulomatous inﬂammation</vt:lpstr>
      <vt:lpstr>GRANULOMATOUS INFLAMMATION  </vt:lpstr>
      <vt:lpstr>PATHOGENESIS OF GRANULOMA</vt:lpstr>
      <vt:lpstr>Events in granuloma formation</vt:lpstr>
      <vt:lpstr>PowerPoint Presentation</vt:lpstr>
      <vt:lpstr>PowerPoint Presentation</vt:lpstr>
      <vt:lpstr>COMPOSITION OF GRANULOMA</vt:lpstr>
      <vt:lpstr>PowerPoint Presentation</vt:lpstr>
      <vt:lpstr>PowerPoint Presentation</vt:lpstr>
      <vt:lpstr>Examples Of Granulomatous Inflammation</vt:lpstr>
      <vt:lpstr>Reference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</dc:title>
  <dc:creator>MY PC</dc:creator>
  <cp:lastModifiedBy>MY PC</cp:lastModifiedBy>
  <cp:revision>212</cp:revision>
  <dcterms:created xsi:type="dcterms:W3CDTF">2018-02-13T05:45:50Z</dcterms:created>
  <dcterms:modified xsi:type="dcterms:W3CDTF">2021-11-05T07:05:25Z</dcterms:modified>
</cp:coreProperties>
</file>